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" panose="02040503050406030204" pitchFamily="18" charset="0"/>
      <p:regular r:id="rId88"/>
      <p:bold r:id="rId89"/>
      <p:italic r:id="rId90"/>
      <p:boldItalic r:id="rId91"/>
    </p:embeddedFont>
    <p:embeddedFont>
      <p:font typeface="Merriweather Sans" pitchFamily="2" charset="0"/>
      <p:regular r:id="rId92"/>
      <p:bold r:id="rId93"/>
      <p:italic r:id="rId94"/>
      <p:boldItalic r:id="rId95"/>
    </p:embeddedFont>
    <p:embeddedFont>
      <p:font typeface="Times" panose="02020603050405020304" pitchFamily="18" charset="0"/>
      <p:regular r:id="rId96"/>
      <p:bold r:id="rId97"/>
      <p:italic r:id="rId98"/>
      <p:boldItalic r:id="rId99"/>
    </p:embeddedFont>
    <p:embeddedFont>
      <p:font typeface="Verdana" panose="020B060403050404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432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E69C80-987F-4CE0-8DAC-A900107CF586}">
  <a:tblStyle styleId="{74E69C80-987F-4CE0-8DAC-A900107CF5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C401D0-010A-46F8-8F1F-44EBE2E50AA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B7A5CA-60DB-4786-855F-1D905EB5BEC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43"/>
      </p:cViewPr>
      <p:guideLst>
        <p:guide orient="horz" pos="216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3.fntdata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8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1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2" name="Google Shape;92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3" name="Google Shape;923;p3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3" name="Google Shape;983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4" name="Google Shape;984;p4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2" name="Google Shape;1202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3" name="Google Shape;1203;p4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-t-v-talele/" TargetMode="External"/><Relationship Id="rId3" Type="http://schemas.openxmlformats.org/officeDocument/2006/relationships/hyperlink" Target="mailto:kiran.talele@spit.ac.in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hyperlink" Target="mailto:ktvtalele@gmail.com" TargetMode="External"/><Relationship Id="rId9" Type="http://schemas.openxmlformats.org/officeDocument/2006/relationships/hyperlink" Target="http://www.facebook.com/Kiran-Talele-1711929555720263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0" y="-152400"/>
            <a:ext cx="9144000" cy="6858000"/>
            <a:chOff x="-76200" y="-197024"/>
            <a:chExt cx="9144000" cy="6858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6200" y="-197024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840" y="1282849"/>
              <a:ext cx="25336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3"/>
          <p:cNvSpPr/>
          <p:nvPr/>
        </p:nvSpPr>
        <p:spPr>
          <a:xfrm>
            <a:off x="1600200" y="323850"/>
            <a:ext cx="6248400" cy="3257550"/>
          </a:xfrm>
          <a:prstGeom prst="horizontalScroll">
            <a:avLst>
              <a:gd name="adj" fmla="val 12500"/>
            </a:avLst>
          </a:prstGeom>
          <a:solidFill>
            <a:srgbClr val="CCFFF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0" y="6858000"/>
            <a:ext cx="9144000" cy="304800"/>
            <a:chOff x="0" y="4128"/>
            <a:chExt cx="5760" cy="192"/>
          </a:xfrm>
        </p:grpSpPr>
        <p:sp>
          <p:nvSpPr>
            <p:cNvPr id="96" name="Google Shape;96;p13"/>
            <p:cNvSpPr/>
            <p:nvPr/>
          </p:nvSpPr>
          <p:spPr>
            <a:xfrm>
              <a:off x="0" y="4128"/>
              <a:ext cx="576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880" y="4128"/>
              <a:ext cx="2880" cy="19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20"/>
                <a:buFont typeface="Noto Sans Symbols"/>
                <a:buNone/>
              </a:pPr>
              <a:endParaRPr sz="16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" name="Google Shape;98;p13"/>
          <p:cNvSpPr txBox="1"/>
          <p:nvPr/>
        </p:nvSpPr>
        <p:spPr>
          <a:xfrm>
            <a:off x="2362200" y="838200"/>
            <a:ext cx="5738813" cy="212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Enhancement using Zero Memory Point Operations</a:t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3200400" y="4475163"/>
            <a:ext cx="56388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</a:pPr>
            <a:r>
              <a:rPr lang="en-US" sz="3600" b="1" i="0" u="none" strike="noStrike" cap="non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  <a:p>
            <a:pPr marL="342900" marR="0" lvl="0" indent="-34290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  </a:t>
            </a:r>
            <a:r>
              <a:rPr lang="en-US" sz="36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99 870 30 881</a:t>
            </a:r>
            <a:endParaRPr sz="2400" b="1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152400" y="228600"/>
            <a:ext cx="91440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00080"/>
                </a:solidFill>
                <a:latin typeface="Cambria"/>
                <a:ea typeface="Cambria"/>
                <a:cs typeface="Cambria"/>
                <a:sym typeface="Cambria"/>
              </a:rPr>
              <a:t>ANS : 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Gray level transformation function that 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52400" y="914400"/>
            <a:ext cx="53340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 Antiqua"/>
              <a:buChar char="•"/>
            </a:pPr>
            <a:r>
              <a:rPr lang="en-US" sz="3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Stretches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gray scale range  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[0, 10] into  [0, 15]</a:t>
            </a:r>
            <a:endParaRPr/>
          </a:p>
        </p:txBody>
      </p:sp>
      <p:grpSp>
        <p:nvGrpSpPr>
          <p:cNvPr id="220" name="Google Shape;220;p22"/>
          <p:cNvGrpSpPr/>
          <p:nvPr/>
        </p:nvGrpSpPr>
        <p:grpSpPr>
          <a:xfrm>
            <a:off x="6057900" y="1962150"/>
            <a:ext cx="2781300" cy="2819400"/>
            <a:chOff x="1066800" y="1676400"/>
            <a:chExt cx="2781300" cy="2819401"/>
          </a:xfrm>
        </p:grpSpPr>
        <p:cxnSp>
          <p:nvCxnSpPr>
            <p:cNvPr id="221" name="Google Shape;221;p22"/>
            <p:cNvCxnSpPr/>
            <p:nvPr/>
          </p:nvCxnSpPr>
          <p:spPr>
            <a:xfrm rot="10800000" flipH="1">
              <a:off x="1066800" y="4494214"/>
              <a:ext cx="2781300" cy="158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2" name="Google Shape;222;p22"/>
            <p:cNvCxnSpPr/>
            <p:nvPr/>
          </p:nvCxnSpPr>
          <p:spPr>
            <a:xfrm rot="10800000">
              <a:off x="1066800" y="1676400"/>
              <a:ext cx="0" cy="281940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3" name="Google Shape;223;p22"/>
            <p:cNvCxnSpPr/>
            <p:nvPr/>
          </p:nvCxnSpPr>
          <p:spPr>
            <a:xfrm>
              <a:off x="1066800" y="2133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066800" y="2743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066800" y="3429001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2"/>
            <p:cNvCxnSpPr/>
            <p:nvPr/>
          </p:nvCxnSpPr>
          <p:spPr>
            <a:xfrm rot="10800000">
              <a:off x="17526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2"/>
            <p:cNvCxnSpPr/>
            <p:nvPr/>
          </p:nvCxnSpPr>
          <p:spPr>
            <a:xfrm rot="10800000">
              <a:off x="2560638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2"/>
            <p:cNvCxnSpPr/>
            <p:nvPr/>
          </p:nvCxnSpPr>
          <p:spPr>
            <a:xfrm rot="10800000">
              <a:off x="34290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29" name="Google Shape;229;p22"/>
          <p:cNvCxnSpPr/>
          <p:nvPr/>
        </p:nvCxnSpPr>
        <p:spPr>
          <a:xfrm rot="10800000" flipH="1">
            <a:off x="7561263" y="2454275"/>
            <a:ext cx="914400" cy="609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0" name="Google Shape;230;p22"/>
          <p:cNvCxnSpPr/>
          <p:nvPr/>
        </p:nvCxnSpPr>
        <p:spPr>
          <a:xfrm rot="10800000" flipH="1">
            <a:off x="6773863" y="3074988"/>
            <a:ext cx="762000" cy="609600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1" name="Google Shape;231;p22"/>
          <p:cNvCxnSpPr/>
          <p:nvPr/>
        </p:nvCxnSpPr>
        <p:spPr>
          <a:xfrm rot="10800000" flipH="1">
            <a:off x="6057900" y="3714750"/>
            <a:ext cx="685800" cy="1066800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2" name="Google Shape;232;p22"/>
          <p:cNvSpPr/>
          <p:nvPr/>
        </p:nvSpPr>
        <p:spPr>
          <a:xfrm>
            <a:off x="5981700" y="4779963"/>
            <a:ext cx="1028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0   10</a:t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5334000" y="3505200"/>
            <a:ext cx="762000" cy="18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5486400" y="2819400"/>
            <a:ext cx="533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endParaRPr dirty="0"/>
          </a:p>
        </p:txBody>
      </p:sp>
      <p:sp>
        <p:nvSpPr>
          <p:cNvPr id="235" name="Google Shape;235;p22"/>
          <p:cNvSpPr/>
          <p:nvPr/>
        </p:nvSpPr>
        <p:spPr>
          <a:xfrm>
            <a:off x="7239000" y="48006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8115300" y="4800600"/>
            <a:ext cx="1028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5486400" y="2209800"/>
            <a:ext cx="533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52400" y="2362200"/>
            <a:ext cx="5334000" cy="16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 Antiqua"/>
              <a:buChar char="•"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Shifts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the range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[10,20] to [15,25]  and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152400" y="4027488"/>
            <a:ext cx="5334000" cy="123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 Antiqua"/>
              <a:buChar char="•"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Compresses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the range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[20,30]  into   [25,30].  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5486400" y="1103313"/>
            <a:ext cx="533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8839200" y="4086225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2" name="Google Shape;242;p22"/>
          <p:cNvGrpSpPr/>
          <p:nvPr/>
        </p:nvGrpSpPr>
        <p:grpSpPr>
          <a:xfrm>
            <a:off x="4667250" y="1981200"/>
            <a:ext cx="4476750" cy="3696186"/>
            <a:chOff x="-628650" y="2133600"/>
            <a:chExt cx="4476750" cy="3695631"/>
          </a:xfrm>
        </p:grpSpPr>
        <p:grpSp>
          <p:nvGrpSpPr>
            <p:cNvPr id="243" name="Google Shape;243;p22"/>
            <p:cNvGrpSpPr/>
            <p:nvPr/>
          </p:nvGrpSpPr>
          <p:grpSpPr>
            <a:xfrm>
              <a:off x="762000" y="2133600"/>
              <a:ext cx="2895600" cy="2818977"/>
              <a:chOff x="1066800" y="1676400"/>
              <a:chExt cx="2895600" cy="2818977"/>
            </a:xfrm>
          </p:grpSpPr>
          <p:cxnSp>
            <p:nvCxnSpPr>
              <p:cNvPr id="244" name="Google Shape;244;p22"/>
              <p:cNvCxnSpPr/>
              <p:nvPr/>
            </p:nvCxnSpPr>
            <p:spPr>
              <a:xfrm>
                <a:off x="1066800" y="4495377"/>
                <a:ext cx="2895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45" name="Google Shape;245;p22"/>
              <p:cNvCxnSpPr/>
              <p:nvPr/>
            </p:nvCxnSpPr>
            <p:spPr>
              <a:xfrm rot="10800000">
                <a:off x="1066800" y="1676400"/>
                <a:ext cx="0" cy="281897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46" name="Google Shape;246;p22"/>
              <p:cNvCxnSpPr/>
              <p:nvPr/>
            </p:nvCxnSpPr>
            <p:spPr>
              <a:xfrm>
                <a:off x="1066800" y="2133531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22"/>
              <p:cNvCxnSpPr/>
              <p:nvPr/>
            </p:nvCxnSpPr>
            <p:spPr>
              <a:xfrm>
                <a:off x="1066800" y="2743040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" name="Google Shape;248;p22"/>
              <p:cNvCxnSpPr/>
              <p:nvPr/>
            </p:nvCxnSpPr>
            <p:spPr>
              <a:xfrm>
                <a:off x="1066800" y="3428737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9" name="Google Shape;249;p22"/>
              <p:cNvCxnSpPr/>
              <p:nvPr/>
            </p:nvCxnSpPr>
            <p:spPr>
              <a:xfrm rot="10800000">
                <a:off x="1752600" y="2133531"/>
                <a:ext cx="0" cy="236184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22"/>
              <p:cNvCxnSpPr/>
              <p:nvPr/>
            </p:nvCxnSpPr>
            <p:spPr>
              <a:xfrm rot="10800000">
                <a:off x="2560638" y="2133531"/>
                <a:ext cx="0" cy="236184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1" name="Google Shape;251;p22"/>
              <p:cNvCxnSpPr/>
              <p:nvPr/>
            </p:nvCxnSpPr>
            <p:spPr>
              <a:xfrm rot="10800000">
                <a:off x="3429000" y="2133531"/>
                <a:ext cx="0" cy="236184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52" name="Google Shape;252;p22"/>
            <p:cNvCxnSpPr/>
            <p:nvPr/>
          </p:nvCxnSpPr>
          <p:spPr>
            <a:xfrm rot="10800000" flipH="1">
              <a:off x="2265363" y="2624064"/>
              <a:ext cx="914400" cy="609509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10800000" flipH="1">
              <a:off x="1485900" y="3246271"/>
              <a:ext cx="762000" cy="609509"/>
            </a:xfrm>
            <a:prstGeom prst="straightConnector1">
              <a:avLst/>
            </a:prstGeom>
            <a:noFill/>
            <a:ln w="57150" cap="flat" cmpd="sng">
              <a:solidFill>
                <a:srgbClr val="21FF0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54" name="Google Shape;254;p22"/>
            <p:cNvCxnSpPr/>
            <p:nvPr/>
          </p:nvCxnSpPr>
          <p:spPr>
            <a:xfrm rot="10800000" flipH="1">
              <a:off x="762000" y="3885937"/>
              <a:ext cx="685800" cy="1066640"/>
            </a:xfrm>
            <a:prstGeom prst="straightConnector1">
              <a:avLst/>
            </a:prstGeom>
            <a:noFill/>
            <a:ln w="57150" cap="flat" cmpd="sng">
              <a:solidFill>
                <a:srgbClr val="FC04EB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55" name="Google Shape;255;p22"/>
            <p:cNvSpPr/>
            <p:nvPr/>
          </p:nvSpPr>
          <p:spPr>
            <a:xfrm>
              <a:off x="685800" y="5244455"/>
              <a:ext cx="31623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a     b   </a:t>
              </a:r>
              <a:r>
                <a:rPr lang="en-US" sz="2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dirty="0"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628650" y="2362166"/>
              <a:ext cx="762000" cy="3139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S2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S1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 dirty="0"/>
            </a:p>
          </p:txBody>
        </p:sp>
      </p:grpSp>
      <p:sp>
        <p:nvSpPr>
          <p:cNvPr id="257" name="Google Shape;257;p22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6086475" y="3733800"/>
            <a:ext cx="3905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6884988" y="2971800"/>
            <a:ext cx="3540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7764463" y="2286000"/>
            <a:ext cx="312737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5176838" y="5576094"/>
            <a:ext cx="4119562" cy="70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1.5   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=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1.0   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=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0.5</a:t>
            </a:r>
            <a:endParaRPr sz="28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76200" y="161925"/>
            <a:ext cx="8915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 Stretching Tx function  is given by,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175" y="914400"/>
            <a:ext cx="48990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5181600" y="1065213"/>
            <a:ext cx="3940175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   a = 10     b = 20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L-1 = 30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S1 = 15    S2 = 25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</a:t>
            </a:r>
            <a:r>
              <a:rPr lang="en-US" sz="2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1.5  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=</a:t>
            </a:r>
            <a:r>
              <a:rPr lang="en-US" sz="2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1.0 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= 0.5</a:t>
            </a:r>
            <a:r>
              <a:rPr lang="en-US" sz="2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676650"/>
            <a:ext cx="75088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1600200" y="3835400"/>
            <a:ext cx="2362200" cy="58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1.5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r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1600200" y="4597400"/>
            <a:ext cx="2778125" cy="584200"/>
          </a:xfrm>
          <a:prstGeom prst="rect">
            <a:avLst/>
          </a:prstGeom>
          <a:solidFill>
            <a:srgbClr val="FBD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r + 5</a:t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1600199" y="5315565"/>
            <a:ext cx="3256935" cy="523875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10</a:t>
            </a:r>
            <a:r>
              <a:rPr lang="en-US" sz="28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lang="en-US" sz="2800" b="1" dirty="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(0.5)</a:t>
            </a:r>
            <a:r>
              <a:rPr lang="en-US" sz="2800" b="1" dirty="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800" b="1" dirty="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(r-b )</a:t>
            </a:r>
            <a:endParaRPr sz="2800" b="1" dirty="0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28600" y="3017838"/>
            <a:ext cx="41497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substituting we get,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4"/>
          <p:cNvGrpSpPr/>
          <p:nvPr/>
        </p:nvGrpSpPr>
        <p:grpSpPr>
          <a:xfrm>
            <a:off x="0" y="1920875"/>
            <a:ext cx="4953000" cy="4708525"/>
            <a:chOff x="0" y="1255713"/>
            <a:chExt cx="4191000" cy="4218799"/>
          </a:xfrm>
        </p:grpSpPr>
        <p:grpSp>
          <p:nvGrpSpPr>
            <p:cNvPr id="284" name="Google Shape;284;p24"/>
            <p:cNvGrpSpPr/>
            <p:nvPr/>
          </p:nvGrpSpPr>
          <p:grpSpPr>
            <a:xfrm>
              <a:off x="761634" y="2133326"/>
              <a:ext cx="2896088" cy="2819171"/>
              <a:chOff x="1066434" y="1676126"/>
              <a:chExt cx="2896088" cy="2819172"/>
            </a:xfrm>
          </p:grpSpPr>
          <p:cxnSp>
            <p:nvCxnSpPr>
              <p:cNvPr id="285" name="Google Shape;285;p24"/>
              <p:cNvCxnSpPr/>
              <p:nvPr/>
            </p:nvCxnSpPr>
            <p:spPr>
              <a:xfrm>
                <a:off x="1066434" y="4495297"/>
                <a:ext cx="2896088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6" name="Google Shape;286;p24"/>
              <p:cNvCxnSpPr/>
              <p:nvPr/>
            </p:nvCxnSpPr>
            <p:spPr>
              <a:xfrm rot="10800000">
                <a:off x="1066434" y="1676126"/>
                <a:ext cx="0" cy="281917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7" name="Google Shape;287;p24"/>
              <p:cNvCxnSpPr/>
              <p:nvPr/>
            </p:nvCxnSpPr>
            <p:spPr>
              <a:xfrm>
                <a:off x="1066434" y="2132712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" name="Google Shape;288;p24"/>
              <p:cNvCxnSpPr/>
              <p:nvPr/>
            </p:nvCxnSpPr>
            <p:spPr>
              <a:xfrm>
                <a:off x="1066434" y="2742916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9" name="Google Shape;289;p24"/>
              <p:cNvCxnSpPr/>
              <p:nvPr/>
            </p:nvCxnSpPr>
            <p:spPr>
              <a:xfrm>
                <a:off x="1066434" y="3428507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24"/>
              <p:cNvCxnSpPr/>
              <p:nvPr/>
            </p:nvCxnSpPr>
            <p:spPr>
              <a:xfrm rot="10800000">
                <a:off x="1752845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" name="Google Shape;291;p24"/>
              <p:cNvCxnSpPr/>
              <p:nvPr/>
            </p:nvCxnSpPr>
            <p:spPr>
              <a:xfrm rot="10800000">
                <a:off x="2560150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24"/>
              <p:cNvCxnSpPr/>
              <p:nvPr/>
            </p:nvCxnSpPr>
            <p:spPr>
              <a:xfrm rot="10800000">
                <a:off x="3429244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93" name="Google Shape;293;p24"/>
            <p:cNvCxnSpPr/>
            <p:nvPr/>
          </p:nvCxnSpPr>
          <p:spPr>
            <a:xfrm rot="10800000" flipH="1">
              <a:off x="2264752" y="2624049"/>
              <a:ext cx="914767" cy="610204"/>
            </a:xfrm>
            <a:prstGeom prst="straightConnector1">
              <a:avLst/>
            </a:prstGeom>
            <a:noFill/>
            <a:ln w="57150" cap="flat" cmpd="sng">
              <a:solidFill>
                <a:srgbClr val="DDD9C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94" name="Google Shape;294;p24"/>
            <p:cNvCxnSpPr/>
            <p:nvPr/>
          </p:nvCxnSpPr>
          <p:spPr>
            <a:xfrm rot="10800000" flipH="1">
              <a:off x="1477596" y="3247054"/>
              <a:ext cx="762977" cy="608782"/>
            </a:xfrm>
            <a:prstGeom prst="straightConnector1">
              <a:avLst/>
            </a:prstGeom>
            <a:noFill/>
            <a:ln w="57150" cap="flat" cmpd="sng">
              <a:solidFill>
                <a:srgbClr val="C5D8F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95" name="Google Shape;295;p24"/>
            <p:cNvSpPr/>
            <p:nvPr/>
          </p:nvSpPr>
          <p:spPr>
            <a:xfrm>
              <a:off x="533400" y="1255713"/>
              <a:ext cx="533400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657600" y="4391025"/>
              <a:ext cx="533400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85800" y="4950601"/>
              <a:ext cx="3162300" cy="523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a       b     </a:t>
              </a: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0" y="2456883"/>
              <a:ext cx="762000" cy="281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</p:txBody>
        </p:sp>
      </p:grpSp>
      <p:sp>
        <p:nvSpPr>
          <p:cNvPr id="299" name="Google Shape;299;p24"/>
          <p:cNvSpPr/>
          <p:nvPr/>
        </p:nvSpPr>
        <p:spPr>
          <a:xfrm>
            <a:off x="228600" y="76200"/>
            <a:ext cx="8915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Q1.  Derive Contrast Stretching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Transformation Function. </a:t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152400" y="1441450"/>
            <a:ext cx="7467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Case-1 : When  0&lt;= </a:t>
            </a:r>
            <a:r>
              <a:rPr lang="en-US" sz="40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32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&lt;= a</a:t>
            </a:r>
            <a:endParaRPr sz="32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4945063" y="2362200"/>
            <a:ext cx="3665537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Book Antiqua"/>
              <a:buAutoNum type="romanLcParenBoth"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571500" marR="0" lvl="0" indent="-508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endParaRPr sz="10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</a:t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4953000" y="3962400"/>
            <a:ext cx="53340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(ii) 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=</a:t>
            </a:r>
            <a:endParaRPr/>
          </a:p>
        </p:txBody>
      </p:sp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1600" y="4648200"/>
            <a:ext cx="9398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5100" y="2965450"/>
            <a:ext cx="876300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5181600" y="5743575"/>
            <a:ext cx="3581400" cy="708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   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S = 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</a:t>
            </a:r>
            <a:r>
              <a:rPr lang="en-US" sz="40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r </a:t>
            </a:r>
            <a:r>
              <a:rPr lang="en-US" sz="16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- - - -  -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(I)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1362075" y="5181600"/>
            <a:ext cx="6953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(r,s)</a:t>
            </a:r>
            <a:endParaRPr/>
          </a:p>
        </p:txBody>
      </p:sp>
      <p:cxnSp>
        <p:nvCxnSpPr>
          <p:cNvPr id="307" name="Google Shape;307;p24"/>
          <p:cNvCxnSpPr/>
          <p:nvPr/>
        </p:nvCxnSpPr>
        <p:spPr>
          <a:xfrm rot="10800000" flipH="1">
            <a:off x="879475" y="4856163"/>
            <a:ext cx="796925" cy="1163637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8" name="Google Shape;308;p24"/>
          <p:cNvSpPr/>
          <p:nvPr/>
        </p:nvSpPr>
        <p:spPr>
          <a:xfrm>
            <a:off x="1143000" y="5322888"/>
            <a:ext cx="231775" cy="239712"/>
          </a:xfrm>
          <a:custGeom>
            <a:avLst/>
            <a:gdLst/>
            <a:ahLst/>
            <a:cxnLst/>
            <a:rect l="l" t="t" r="r" b="b"/>
            <a:pathLst>
              <a:path w="231775" h="239712" extrusionOk="0">
                <a:moveTo>
                  <a:pt x="0" y="87739"/>
                </a:moveTo>
                <a:lnTo>
                  <a:pt x="31054" y="32117"/>
                </a:lnTo>
                <a:lnTo>
                  <a:pt x="84834" y="0"/>
                </a:lnTo>
                <a:lnTo>
                  <a:pt x="146941" y="0"/>
                </a:lnTo>
                <a:lnTo>
                  <a:pt x="200721" y="32117"/>
                </a:lnTo>
                <a:lnTo>
                  <a:pt x="231775" y="87739"/>
                </a:lnTo>
                <a:lnTo>
                  <a:pt x="231775" y="151973"/>
                </a:lnTo>
                <a:lnTo>
                  <a:pt x="200721" y="207595"/>
                </a:lnTo>
                <a:lnTo>
                  <a:pt x="146941" y="239712"/>
                </a:lnTo>
                <a:lnTo>
                  <a:pt x="84834" y="239712"/>
                </a:lnTo>
                <a:lnTo>
                  <a:pt x="31054" y="207595"/>
                </a:lnTo>
                <a:lnTo>
                  <a:pt x="0" y="151973"/>
                </a:lnTo>
                <a:lnTo>
                  <a:pt x="0" y="87739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7D60A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5"/>
          <p:cNvGrpSpPr/>
          <p:nvPr/>
        </p:nvGrpSpPr>
        <p:grpSpPr>
          <a:xfrm>
            <a:off x="0" y="762000"/>
            <a:ext cx="4953000" cy="4708525"/>
            <a:chOff x="0" y="1255713"/>
            <a:chExt cx="4191000" cy="4218799"/>
          </a:xfrm>
        </p:grpSpPr>
        <p:grpSp>
          <p:nvGrpSpPr>
            <p:cNvPr id="314" name="Google Shape;314;p25"/>
            <p:cNvGrpSpPr/>
            <p:nvPr/>
          </p:nvGrpSpPr>
          <p:grpSpPr>
            <a:xfrm>
              <a:off x="761634" y="2133326"/>
              <a:ext cx="2896088" cy="2819171"/>
              <a:chOff x="1066434" y="1676126"/>
              <a:chExt cx="2896088" cy="2819172"/>
            </a:xfrm>
          </p:grpSpPr>
          <p:cxnSp>
            <p:nvCxnSpPr>
              <p:cNvPr id="315" name="Google Shape;315;p25"/>
              <p:cNvCxnSpPr/>
              <p:nvPr/>
            </p:nvCxnSpPr>
            <p:spPr>
              <a:xfrm>
                <a:off x="1066434" y="4495297"/>
                <a:ext cx="2896088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16" name="Google Shape;316;p25"/>
              <p:cNvCxnSpPr/>
              <p:nvPr/>
            </p:nvCxnSpPr>
            <p:spPr>
              <a:xfrm rot="10800000">
                <a:off x="1066434" y="1676126"/>
                <a:ext cx="0" cy="281917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17" name="Google Shape;317;p25"/>
              <p:cNvCxnSpPr/>
              <p:nvPr/>
            </p:nvCxnSpPr>
            <p:spPr>
              <a:xfrm>
                <a:off x="1066434" y="2132712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8" name="Google Shape;318;p25"/>
              <p:cNvCxnSpPr/>
              <p:nvPr/>
            </p:nvCxnSpPr>
            <p:spPr>
              <a:xfrm>
                <a:off x="1066434" y="2742916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9" name="Google Shape;319;p25"/>
              <p:cNvCxnSpPr/>
              <p:nvPr/>
            </p:nvCxnSpPr>
            <p:spPr>
              <a:xfrm>
                <a:off x="1066434" y="3428507"/>
                <a:ext cx="236281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0" name="Google Shape;320;p25"/>
              <p:cNvCxnSpPr/>
              <p:nvPr/>
            </p:nvCxnSpPr>
            <p:spPr>
              <a:xfrm rot="10800000">
                <a:off x="1752845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1" name="Google Shape;321;p25"/>
              <p:cNvCxnSpPr/>
              <p:nvPr/>
            </p:nvCxnSpPr>
            <p:spPr>
              <a:xfrm rot="10800000">
                <a:off x="2560150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2" name="Google Shape;322;p25"/>
              <p:cNvCxnSpPr/>
              <p:nvPr/>
            </p:nvCxnSpPr>
            <p:spPr>
              <a:xfrm rot="10800000">
                <a:off x="3429244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323" name="Google Shape;323;p25"/>
            <p:cNvCxnSpPr/>
            <p:nvPr/>
          </p:nvCxnSpPr>
          <p:spPr>
            <a:xfrm rot="10800000" flipH="1">
              <a:off x="2264752" y="2624049"/>
              <a:ext cx="914767" cy="610204"/>
            </a:xfrm>
            <a:prstGeom prst="straightConnector1">
              <a:avLst/>
            </a:prstGeom>
            <a:noFill/>
            <a:ln w="57150" cap="flat" cmpd="sng">
              <a:solidFill>
                <a:srgbClr val="DDD9C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24" name="Google Shape;324;p25"/>
            <p:cNvCxnSpPr/>
            <p:nvPr/>
          </p:nvCxnSpPr>
          <p:spPr>
            <a:xfrm rot="10800000" flipH="1">
              <a:off x="761634" y="3885706"/>
              <a:ext cx="686410" cy="1066790"/>
            </a:xfrm>
            <a:prstGeom prst="straightConnector1">
              <a:avLst/>
            </a:prstGeom>
            <a:noFill/>
            <a:ln w="57150" cap="flat" cmpd="sng">
              <a:solidFill>
                <a:srgbClr val="C4BD97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25" name="Google Shape;325;p25"/>
            <p:cNvSpPr/>
            <p:nvPr/>
          </p:nvSpPr>
          <p:spPr>
            <a:xfrm>
              <a:off x="533400" y="1255713"/>
              <a:ext cx="533400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3657600" y="4391025"/>
              <a:ext cx="533400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85800" y="4950601"/>
              <a:ext cx="3162300" cy="523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a       b     </a:t>
              </a: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0" y="2443673"/>
              <a:ext cx="762000" cy="281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</p:txBody>
        </p:sp>
      </p:grpSp>
      <p:sp>
        <p:nvSpPr>
          <p:cNvPr id="329" name="Google Shape;329;p25"/>
          <p:cNvSpPr/>
          <p:nvPr/>
        </p:nvSpPr>
        <p:spPr>
          <a:xfrm>
            <a:off x="152400" y="242888"/>
            <a:ext cx="81534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Case-2 : When  a &lt; </a:t>
            </a:r>
            <a:r>
              <a:rPr lang="en-US" sz="36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36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&lt; = b</a:t>
            </a:r>
            <a:endParaRPr sz="36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4876800" y="1036638"/>
            <a:ext cx="3886200" cy="132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Book Antiqua"/>
              <a:buAutoNum type="romanLcParenBoth"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</a:t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4876800" y="2667000"/>
            <a:ext cx="4038600" cy="135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(ii) 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</a:t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2276475" y="3048000"/>
            <a:ext cx="6953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(r,s)</a:t>
            </a:r>
            <a:endParaRPr/>
          </a:p>
        </p:txBody>
      </p:sp>
      <p:pic>
        <p:nvPicPr>
          <p:cNvPr id="333" name="Google Shape;3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600200"/>
            <a:ext cx="10033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/>
          <p:nvPr/>
        </p:nvSpPr>
        <p:spPr>
          <a:xfrm>
            <a:off x="1752600" y="3652838"/>
            <a:ext cx="8429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(a,s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2797175" y="2743200"/>
            <a:ext cx="8604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(b,s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336" name="Google Shape;3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013" y="3227388"/>
            <a:ext cx="977900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/>
          <p:nvPr/>
        </p:nvSpPr>
        <p:spPr>
          <a:xfrm>
            <a:off x="5638800" y="4430713"/>
            <a:ext cx="22098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- 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</a:t>
            </a:r>
            <a:r>
              <a:rPr lang="en-US" sz="24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(r-a)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5638800" y="5191125"/>
            <a:ext cx="3429000" cy="523875"/>
          </a:xfrm>
          <a:prstGeom prst="rect">
            <a:avLst/>
          </a:prstGeom>
          <a:solidFill>
            <a:srgbClr val="FBD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lang="en-US" sz="24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4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(r-a)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- - - -</a:t>
            </a:r>
            <a:r>
              <a:rPr lang="en-US" sz="28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(II)</a:t>
            </a:r>
            <a:endParaRPr/>
          </a:p>
        </p:txBody>
      </p:sp>
      <p:sp>
        <p:nvSpPr>
          <p:cNvPr id="339" name="Google Shape;339;p25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1" name="Google Shape;341;p25"/>
          <p:cNvCxnSpPr/>
          <p:nvPr/>
        </p:nvCxnSpPr>
        <p:spPr>
          <a:xfrm rot="10800000" flipH="1">
            <a:off x="1752600" y="2932113"/>
            <a:ext cx="923925" cy="725487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25"/>
          <p:cNvSpPr/>
          <p:nvPr/>
        </p:nvSpPr>
        <p:spPr>
          <a:xfrm>
            <a:off x="2057400" y="3189288"/>
            <a:ext cx="231775" cy="239712"/>
          </a:xfrm>
          <a:custGeom>
            <a:avLst/>
            <a:gdLst/>
            <a:ahLst/>
            <a:cxnLst/>
            <a:rect l="l" t="t" r="r" b="b"/>
            <a:pathLst>
              <a:path w="231775" h="239712" extrusionOk="0">
                <a:moveTo>
                  <a:pt x="0" y="87739"/>
                </a:moveTo>
                <a:lnTo>
                  <a:pt x="31054" y="32117"/>
                </a:lnTo>
                <a:lnTo>
                  <a:pt x="84834" y="0"/>
                </a:lnTo>
                <a:lnTo>
                  <a:pt x="146941" y="0"/>
                </a:lnTo>
                <a:lnTo>
                  <a:pt x="200721" y="32117"/>
                </a:lnTo>
                <a:lnTo>
                  <a:pt x="231775" y="87739"/>
                </a:lnTo>
                <a:lnTo>
                  <a:pt x="231775" y="151973"/>
                </a:lnTo>
                <a:lnTo>
                  <a:pt x="200721" y="207595"/>
                </a:lnTo>
                <a:lnTo>
                  <a:pt x="146941" y="239712"/>
                </a:lnTo>
                <a:lnTo>
                  <a:pt x="84834" y="239712"/>
                </a:lnTo>
                <a:lnTo>
                  <a:pt x="31054" y="207595"/>
                </a:lnTo>
                <a:lnTo>
                  <a:pt x="0" y="151973"/>
                </a:lnTo>
                <a:lnTo>
                  <a:pt x="0" y="87739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7D60A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6"/>
          <p:cNvGrpSpPr/>
          <p:nvPr/>
        </p:nvGrpSpPr>
        <p:grpSpPr>
          <a:xfrm>
            <a:off x="630238" y="762000"/>
            <a:ext cx="4322762" cy="4708525"/>
            <a:chOff x="533400" y="1255713"/>
            <a:chExt cx="3657600" cy="4218799"/>
          </a:xfrm>
        </p:grpSpPr>
        <p:grpSp>
          <p:nvGrpSpPr>
            <p:cNvPr id="348" name="Google Shape;348;p26"/>
            <p:cNvGrpSpPr/>
            <p:nvPr/>
          </p:nvGrpSpPr>
          <p:grpSpPr>
            <a:xfrm>
              <a:off x="761748" y="2133326"/>
              <a:ext cx="2895992" cy="2819171"/>
              <a:chOff x="1066548" y="1676126"/>
              <a:chExt cx="2895992" cy="2819172"/>
            </a:xfrm>
          </p:grpSpPr>
          <p:cxnSp>
            <p:nvCxnSpPr>
              <p:cNvPr id="349" name="Google Shape;349;p26"/>
              <p:cNvCxnSpPr/>
              <p:nvPr/>
            </p:nvCxnSpPr>
            <p:spPr>
              <a:xfrm>
                <a:off x="1066548" y="4495297"/>
                <a:ext cx="2895992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50" name="Google Shape;350;p26"/>
              <p:cNvCxnSpPr/>
              <p:nvPr/>
            </p:nvCxnSpPr>
            <p:spPr>
              <a:xfrm rot="10800000">
                <a:off x="1066548" y="1676126"/>
                <a:ext cx="0" cy="281917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51" name="Google Shape;351;p26"/>
              <p:cNvCxnSpPr/>
              <p:nvPr/>
            </p:nvCxnSpPr>
            <p:spPr>
              <a:xfrm>
                <a:off x="1066548" y="2132712"/>
                <a:ext cx="236273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2" name="Google Shape;352;p26"/>
              <p:cNvCxnSpPr/>
              <p:nvPr/>
            </p:nvCxnSpPr>
            <p:spPr>
              <a:xfrm>
                <a:off x="1066548" y="2742916"/>
                <a:ext cx="236273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3" name="Google Shape;353;p26"/>
              <p:cNvCxnSpPr/>
              <p:nvPr/>
            </p:nvCxnSpPr>
            <p:spPr>
              <a:xfrm>
                <a:off x="1066548" y="3428507"/>
                <a:ext cx="236273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4" name="Google Shape;354;p26"/>
              <p:cNvCxnSpPr/>
              <p:nvPr/>
            </p:nvCxnSpPr>
            <p:spPr>
              <a:xfrm rot="10800000">
                <a:off x="1752935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5" name="Google Shape;355;p26"/>
              <p:cNvCxnSpPr/>
              <p:nvPr/>
            </p:nvCxnSpPr>
            <p:spPr>
              <a:xfrm rot="10800000">
                <a:off x="2560213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6" name="Google Shape;356;p26"/>
              <p:cNvCxnSpPr/>
              <p:nvPr/>
            </p:nvCxnSpPr>
            <p:spPr>
              <a:xfrm rot="10800000">
                <a:off x="3429279" y="2132712"/>
                <a:ext cx="0" cy="2362586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357" name="Google Shape;357;p26"/>
            <p:cNvCxnSpPr/>
            <p:nvPr/>
          </p:nvCxnSpPr>
          <p:spPr>
            <a:xfrm rot="10800000" flipH="1">
              <a:off x="1477686" y="3247054"/>
              <a:ext cx="762952" cy="608782"/>
            </a:xfrm>
            <a:prstGeom prst="straightConnector1">
              <a:avLst/>
            </a:prstGeom>
            <a:noFill/>
            <a:ln w="57150" cap="flat" cmpd="sng">
              <a:solidFill>
                <a:srgbClr val="DDD9C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" name="Google Shape;358;p26"/>
            <p:cNvCxnSpPr/>
            <p:nvPr/>
          </p:nvCxnSpPr>
          <p:spPr>
            <a:xfrm rot="10800000" flipH="1">
              <a:off x="761748" y="3885706"/>
              <a:ext cx="686387" cy="1066790"/>
            </a:xfrm>
            <a:prstGeom prst="straightConnector1">
              <a:avLst/>
            </a:prstGeom>
            <a:noFill/>
            <a:ln w="57150" cap="flat" cmpd="sng">
              <a:solidFill>
                <a:srgbClr val="DDD9C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9" name="Google Shape;359;p26"/>
            <p:cNvSpPr/>
            <p:nvPr/>
          </p:nvSpPr>
          <p:spPr>
            <a:xfrm>
              <a:off x="533400" y="1255713"/>
              <a:ext cx="533400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3657600" y="4391025"/>
              <a:ext cx="533400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685800" y="4950601"/>
              <a:ext cx="3162300" cy="523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a       b     </a:t>
              </a: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</p:txBody>
        </p:sp>
      </p:grpSp>
      <p:sp>
        <p:nvSpPr>
          <p:cNvPr id="362" name="Google Shape;362;p26"/>
          <p:cNvSpPr/>
          <p:nvPr/>
        </p:nvSpPr>
        <p:spPr>
          <a:xfrm>
            <a:off x="152400" y="76200"/>
            <a:ext cx="81534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Case-3 : When  b &lt; </a:t>
            </a:r>
            <a:r>
              <a:rPr lang="en-US" sz="36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36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&lt; =(L-1)</a:t>
            </a:r>
            <a:endParaRPr sz="36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5257800" y="1036638"/>
            <a:ext cx="3886200" cy="132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Book Antiqua"/>
              <a:buAutoNum type="romanLcParenBoth"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ϒ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 </a:t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5181600" y="2743200"/>
            <a:ext cx="3962400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(ii) To find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ϒ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</a:t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3343275" y="2357438"/>
            <a:ext cx="6953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(r,s)</a:t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0" y="2087563"/>
            <a:ext cx="900113" cy="31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(L-1)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2797175" y="2814638"/>
            <a:ext cx="860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(b,s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3787775" y="1981200"/>
            <a:ext cx="15446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(L-1,  L-1)</a:t>
            </a: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2600" y="342265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900" y="1600200"/>
            <a:ext cx="13716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6"/>
          <p:cNvSpPr/>
          <p:nvPr/>
        </p:nvSpPr>
        <p:spPr>
          <a:xfrm>
            <a:off x="5791200" y="4567238"/>
            <a:ext cx="22098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- 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</a:t>
            </a:r>
            <a:r>
              <a:rPr lang="en-US" sz="24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ϒ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(r-b)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5791200" y="5267325"/>
            <a:ext cx="3429000" cy="523875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lang="en-US" sz="24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ϒ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4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(r-b)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- - - </a:t>
            </a:r>
            <a:r>
              <a:rPr lang="en-US" sz="28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(III)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5" name="Google Shape;375;p26"/>
          <p:cNvCxnSpPr/>
          <p:nvPr/>
        </p:nvCxnSpPr>
        <p:spPr>
          <a:xfrm rot="10800000" flipH="1">
            <a:off x="2667000" y="2251075"/>
            <a:ext cx="990600" cy="72072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26"/>
          <p:cNvSpPr/>
          <p:nvPr/>
        </p:nvSpPr>
        <p:spPr>
          <a:xfrm>
            <a:off x="3121025" y="2424113"/>
            <a:ext cx="231775" cy="239712"/>
          </a:xfrm>
          <a:custGeom>
            <a:avLst/>
            <a:gdLst/>
            <a:ahLst/>
            <a:cxnLst/>
            <a:rect l="l" t="t" r="r" b="b"/>
            <a:pathLst>
              <a:path w="231775" h="239712" extrusionOk="0">
                <a:moveTo>
                  <a:pt x="0" y="87739"/>
                </a:moveTo>
                <a:lnTo>
                  <a:pt x="31054" y="32117"/>
                </a:lnTo>
                <a:lnTo>
                  <a:pt x="84834" y="0"/>
                </a:lnTo>
                <a:lnTo>
                  <a:pt x="146941" y="0"/>
                </a:lnTo>
                <a:lnTo>
                  <a:pt x="200721" y="32117"/>
                </a:lnTo>
                <a:lnTo>
                  <a:pt x="231775" y="87739"/>
                </a:lnTo>
                <a:lnTo>
                  <a:pt x="231775" y="151973"/>
                </a:lnTo>
                <a:lnTo>
                  <a:pt x="200721" y="207595"/>
                </a:lnTo>
                <a:lnTo>
                  <a:pt x="146941" y="239712"/>
                </a:lnTo>
                <a:lnTo>
                  <a:pt x="84834" y="239712"/>
                </a:lnTo>
                <a:lnTo>
                  <a:pt x="31054" y="207595"/>
                </a:lnTo>
                <a:lnTo>
                  <a:pt x="0" y="151973"/>
                </a:lnTo>
                <a:lnTo>
                  <a:pt x="0" y="87739"/>
                </a:ln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rgbClr val="7D60A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685800"/>
            <a:ext cx="75088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/>
          <p:nvPr/>
        </p:nvSpPr>
        <p:spPr>
          <a:xfrm>
            <a:off x="533400" y="76200"/>
            <a:ext cx="84582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equation (I), (II) and (III) we get,</a:t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2362200" y="838200"/>
            <a:ext cx="1123950" cy="58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r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2286000" y="1600200"/>
            <a:ext cx="2778125" cy="584200"/>
          </a:xfrm>
          <a:prstGeom prst="rect">
            <a:avLst/>
          </a:prstGeom>
          <a:solidFill>
            <a:srgbClr val="FBD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S</a:t>
            </a:r>
            <a:r>
              <a:rPr lang="en-US" sz="32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lang="en-US" sz="32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(r-a)</a:t>
            </a:r>
            <a:endParaRPr sz="3200" b="1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2286000" y="2363788"/>
            <a:ext cx="2778125" cy="523875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S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8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lang="en-US" sz="28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ϒ</a:t>
            </a:r>
            <a:r>
              <a:rPr lang="en-US" sz="28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8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(r-b )</a:t>
            </a:r>
            <a:endParaRPr sz="2800" b="1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88" name="Google Shape;388;p27"/>
          <p:cNvGrpSpPr/>
          <p:nvPr/>
        </p:nvGrpSpPr>
        <p:grpSpPr>
          <a:xfrm>
            <a:off x="838200" y="3009900"/>
            <a:ext cx="2781300" cy="2819400"/>
            <a:chOff x="1066800" y="1676400"/>
            <a:chExt cx="2781300" cy="2819401"/>
          </a:xfrm>
        </p:grpSpPr>
        <p:cxnSp>
          <p:nvCxnSpPr>
            <p:cNvPr id="389" name="Google Shape;389;p27"/>
            <p:cNvCxnSpPr/>
            <p:nvPr/>
          </p:nvCxnSpPr>
          <p:spPr>
            <a:xfrm rot="10800000" flipH="1">
              <a:off x="1066800" y="4494214"/>
              <a:ext cx="2781300" cy="158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90" name="Google Shape;390;p27"/>
            <p:cNvCxnSpPr/>
            <p:nvPr/>
          </p:nvCxnSpPr>
          <p:spPr>
            <a:xfrm rot="10800000">
              <a:off x="1066800" y="1676400"/>
              <a:ext cx="0" cy="281940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91" name="Google Shape;391;p27"/>
            <p:cNvCxnSpPr/>
            <p:nvPr/>
          </p:nvCxnSpPr>
          <p:spPr>
            <a:xfrm>
              <a:off x="1066800" y="2133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27"/>
            <p:cNvCxnSpPr/>
            <p:nvPr/>
          </p:nvCxnSpPr>
          <p:spPr>
            <a:xfrm>
              <a:off x="1066800" y="2743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27"/>
            <p:cNvCxnSpPr/>
            <p:nvPr/>
          </p:nvCxnSpPr>
          <p:spPr>
            <a:xfrm>
              <a:off x="1066800" y="3429001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27"/>
            <p:cNvCxnSpPr/>
            <p:nvPr/>
          </p:nvCxnSpPr>
          <p:spPr>
            <a:xfrm rot="10800000">
              <a:off x="17526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27"/>
            <p:cNvCxnSpPr/>
            <p:nvPr/>
          </p:nvCxnSpPr>
          <p:spPr>
            <a:xfrm rot="10800000">
              <a:off x="2560638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27"/>
            <p:cNvCxnSpPr/>
            <p:nvPr/>
          </p:nvCxnSpPr>
          <p:spPr>
            <a:xfrm rot="10800000">
              <a:off x="34290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97" name="Google Shape;397;p27"/>
          <p:cNvCxnSpPr/>
          <p:nvPr/>
        </p:nvCxnSpPr>
        <p:spPr>
          <a:xfrm rot="10800000" flipH="1">
            <a:off x="2341563" y="3502025"/>
            <a:ext cx="914400" cy="609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8" name="Google Shape;398;p27"/>
          <p:cNvCxnSpPr/>
          <p:nvPr/>
        </p:nvCxnSpPr>
        <p:spPr>
          <a:xfrm rot="10800000" flipH="1">
            <a:off x="1554163" y="4122738"/>
            <a:ext cx="762000" cy="609600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9" name="Google Shape;399;p27"/>
          <p:cNvCxnSpPr/>
          <p:nvPr/>
        </p:nvCxnSpPr>
        <p:spPr>
          <a:xfrm rot="10800000" flipH="1">
            <a:off x="838200" y="4762500"/>
            <a:ext cx="685800" cy="1066800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0" name="Google Shape;400;p27"/>
          <p:cNvSpPr/>
          <p:nvPr/>
        </p:nvSpPr>
        <p:spPr>
          <a:xfrm>
            <a:off x="3733800" y="5257800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1" name="Google Shape;401;p27"/>
          <p:cNvGrpSpPr/>
          <p:nvPr/>
        </p:nvGrpSpPr>
        <p:grpSpPr>
          <a:xfrm>
            <a:off x="152400" y="3028950"/>
            <a:ext cx="3810000" cy="3368675"/>
            <a:chOff x="76200" y="2133600"/>
            <a:chExt cx="3810000" cy="3367921"/>
          </a:xfrm>
        </p:grpSpPr>
        <p:grpSp>
          <p:nvGrpSpPr>
            <p:cNvPr id="402" name="Google Shape;402;p27"/>
            <p:cNvGrpSpPr/>
            <p:nvPr/>
          </p:nvGrpSpPr>
          <p:grpSpPr>
            <a:xfrm>
              <a:off x="762000" y="2133600"/>
              <a:ext cx="2895600" cy="2818769"/>
              <a:chOff x="1066800" y="1676400"/>
              <a:chExt cx="2895600" cy="2818769"/>
            </a:xfrm>
          </p:grpSpPr>
          <p:cxnSp>
            <p:nvCxnSpPr>
              <p:cNvPr id="403" name="Google Shape;403;p27"/>
              <p:cNvCxnSpPr/>
              <p:nvPr/>
            </p:nvCxnSpPr>
            <p:spPr>
              <a:xfrm>
                <a:off x="1066800" y="4495169"/>
                <a:ext cx="2895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404" name="Google Shape;404;p27"/>
              <p:cNvCxnSpPr/>
              <p:nvPr/>
            </p:nvCxnSpPr>
            <p:spPr>
              <a:xfrm rot="10800000">
                <a:off x="1066800" y="1676400"/>
                <a:ext cx="0" cy="2818769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405" name="Google Shape;405;p27"/>
              <p:cNvCxnSpPr/>
              <p:nvPr/>
            </p:nvCxnSpPr>
            <p:spPr>
              <a:xfrm>
                <a:off x="1066800" y="2133498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6" name="Google Shape;406;p27"/>
              <p:cNvCxnSpPr/>
              <p:nvPr/>
            </p:nvCxnSpPr>
            <p:spPr>
              <a:xfrm>
                <a:off x="1066800" y="2742961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27"/>
              <p:cNvCxnSpPr/>
              <p:nvPr/>
            </p:nvCxnSpPr>
            <p:spPr>
              <a:xfrm>
                <a:off x="1066800" y="3428608"/>
                <a:ext cx="236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8" name="Google Shape;408;p27"/>
              <p:cNvCxnSpPr/>
              <p:nvPr/>
            </p:nvCxnSpPr>
            <p:spPr>
              <a:xfrm rot="10800000">
                <a:off x="1752600" y="2133498"/>
                <a:ext cx="0" cy="23616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9" name="Google Shape;409;p27"/>
              <p:cNvCxnSpPr/>
              <p:nvPr/>
            </p:nvCxnSpPr>
            <p:spPr>
              <a:xfrm rot="10800000">
                <a:off x="2560638" y="2133498"/>
                <a:ext cx="0" cy="23616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27"/>
              <p:cNvCxnSpPr/>
              <p:nvPr/>
            </p:nvCxnSpPr>
            <p:spPr>
              <a:xfrm rot="10800000">
                <a:off x="3429000" y="2133498"/>
                <a:ext cx="0" cy="23616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11" name="Google Shape;411;p27"/>
            <p:cNvCxnSpPr/>
            <p:nvPr/>
          </p:nvCxnSpPr>
          <p:spPr>
            <a:xfrm rot="10800000" flipH="1">
              <a:off x="2265363" y="2624028"/>
              <a:ext cx="914400" cy="609464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12" name="Google Shape;412;p27"/>
            <p:cNvCxnSpPr/>
            <p:nvPr/>
          </p:nvCxnSpPr>
          <p:spPr>
            <a:xfrm rot="10800000" flipH="1">
              <a:off x="1485900" y="3246189"/>
              <a:ext cx="762000" cy="609464"/>
            </a:xfrm>
            <a:prstGeom prst="straightConnector1">
              <a:avLst/>
            </a:prstGeom>
            <a:noFill/>
            <a:ln w="57150" cap="flat" cmpd="sng">
              <a:solidFill>
                <a:srgbClr val="21FF0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13" name="Google Shape;413;p27"/>
            <p:cNvCxnSpPr/>
            <p:nvPr/>
          </p:nvCxnSpPr>
          <p:spPr>
            <a:xfrm rot="10800000" flipH="1">
              <a:off x="762000" y="3885808"/>
              <a:ext cx="685800" cy="1066561"/>
            </a:xfrm>
            <a:prstGeom prst="straightConnector1">
              <a:avLst/>
            </a:prstGeom>
            <a:noFill/>
            <a:ln w="57150" cap="flat" cmpd="sng">
              <a:solidFill>
                <a:srgbClr val="FC04EB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14" name="Google Shape;414;p27"/>
            <p:cNvSpPr/>
            <p:nvPr/>
          </p:nvSpPr>
          <p:spPr>
            <a:xfrm>
              <a:off x="723900" y="4819247"/>
              <a:ext cx="31623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a     b   </a:t>
              </a: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76200" y="2362200"/>
              <a:ext cx="762000" cy="3139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</p:txBody>
        </p:sp>
      </p:grpSp>
      <p:sp>
        <p:nvSpPr>
          <p:cNvPr id="416" name="Google Shape;416;p27"/>
          <p:cNvSpPr/>
          <p:nvPr/>
        </p:nvSpPr>
        <p:spPr>
          <a:xfrm>
            <a:off x="866775" y="4781550"/>
            <a:ext cx="3905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1665288" y="4019550"/>
            <a:ext cx="3540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2544763" y="3333750"/>
            <a:ext cx="312737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685800" y="2133600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6313" y="1828800"/>
            <a:ext cx="4129087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 txBox="1"/>
          <p:nvPr/>
        </p:nvSpPr>
        <p:spPr>
          <a:xfrm>
            <a:off x="76200" y="427038"/>
            <a:ext cx="8839200" cy="109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80"/>
                </a:solidFill>
                <a:latin typeface="Cambria"/>
                <a:ea typeface="Cambria"/>
                <a:cs typeface="Cambria"/>
                <a:sym typeface="Cambria"/>
              </a:rPr>
              <a:t>Q2.  Apply following  Transformation function on the  image F and obtain new image.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      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426;p28"/>
          <p:cNvGrpSpPr/>
          <p:nvPr/>
        </p:nvGrpSpPr>
        <p:grpSpPr>
          <a:xfrm>
            <a:off x="762000" y="2133600"/>
            <a:ext cx="2895600" cy="2819400"/>
            <a:chOff x="1066800" y="1676400"/>
            <a:chExt cx="2895600" cy="2819401"/>
          </a:xfrm>
        </p:grpSpPr>
        <p:cxnSp>
          <p:nvCxnSpPr>
            <p:cNvPr id="427" name="Google Shape;427;p28"/>
            <p:cNvCxnSpPr/>
            <p:nvPr/>
          </p:nvCxnSpPr>
          <p:spPr>
            <a:xfrm>
              <a:off x="1066800" y="4495801"/>
              <a:ext cx="289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28" name="Google Shape;428;p28"/>
            <p:cNvCxnSpPr/>
            <p:nvPr/>
          </p:nvCxnSpPr>
          <p:spPr>
            <a:xfrm rot="10800000">
              <a:off x="1066800" y="1676400"/>
              <a:ext cx="0" cy="281940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29" name="Google Shape;429;p28"/>
            <p:cNvCxnSpPr/>
            <p:nvPr/>
          </p:nvCxnSpPr>
          <p:spPr>
            <a:xfrm>
              <a:off x="1066800" y="2133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28"/>
            <p:cNvCxnSpPr/>
            <p:nvPr/>
          </p:nvCxnSpPr>
          <p:spPr>
            <a:xfrm>
              <a:off x="1066800" y="2743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28"/>
            <p:cNvCxnSpPr/>
            <p:nvPr/>
          </p:nvCxnSpPr>
          <p:spPr>
            <a:xfrm>
              <a:off x="1066800" y="3429001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28"/>
            <p:cNvCxnSpPr/>
            <p:nvPr/>
          </p:nvCxnSpPr>
          <p:spPr>
            <a:xfrm rot="10800000">
              <a:off x="17526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28"/>
            <p:cNvCxnSpPr/>
            <p:nvPr/>
          </p:nvCxnSpPr>
          <p:spPr>
            <a:xfrm rot="10800000">
              <a:off x="2560638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28"/>
            <p:cNvCxnSpPr/>
            <p:nvPr/>
          </p:nvCxnSpPr>
          <p:spPr>
            <a:xfrm rot="10800000">
              <a:off x="34290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35" name="Google Shape;435;p28"/>
          <p:cNvCxnSpPr/>
          <p:nvPr/>
        </p:nvCxnSpPr>
        <p:spPr>
          <a:xfrm rot="10800000" flipH="1">
            <a:off x="2265363" y="2624138"/>
            <a:ext cx="914400" cy="609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28"/>
          <p:cNvCxnSpPr/>
          <p:nvPr/>
        </p:nvCxnSpPr>
        <p:spPr>
          <a:xfrm rot="10800000" flipH="1">
            <a:off x="1477963" y="3246438"/>
            <a:ext cx="762000" cy="609600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7" name="Google Shape;437;p28"/>
          <p:cNvCxnSpPr/>
          <p:nvPr/>
        </p:nvCxnSpPr>
        <p:spPr>
          <a:xfrm rot="10800000" flipH="1">
            <a:off x="762000" y="3886200"/>
            <a:ext cx="685800" cy="1066800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28"/>
          <p:cNvSpPr/>
          <p:nvPr/>
        </p:nvSpPr>
        <p:spPr>
          <a:xfrm>
            <a:off x="3657600" y="4391025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685800" y="4919663"/>
            <a:ext cx="31623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4     8 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15</a:t>
            </a: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0" y="2057400"/>
            <a:ext cx="762000" cy="350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533400" y="1533525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442" name="Google Shape;442;p28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28"/>
          <p:cNvSpPr/>
          <p:nvPr/>
        </p:nvSpPr>
        <p:spPr>
          <a:xfrm rot="-5400000">
            <a:off x="7765256" y="5022057"/>
            <a:ext cx="865187" cy="977900"/>
          </a:xfrm>
          <a:prstGeom prst="downArrow">
            <a:avLst>
              <a:gd name="adj1" fmla="val 50000"/>
              <a:gd name="adj2" fmla="val 49999"/>
            </a:avLst>
          </a:prstGeom>
          <a:gradFill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152400" y="76200"/>
            <a:ext cx="89154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 Stretching Tx function  is given by,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838200"/>
            <a:ext cx="6019800" cy="174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29"/>
          <p:cNvCxnSpPr/>
          <p:nvPr/>
        </p:nvCxnSpPr>
        <p:spPr>
          <a:xfrm rot="10800000" flipH="1">
            <a:off x="2265363" y="3306763"/>
            <a:ext cx="914400" cy="609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4" name="Google Shape;454;p29"/>
          <p:cNvCxnSpPr/>
          <p:nvPr/>
        </p:nvCxnSpPr>
        <p:spPr>
          <a:xfrm rot="10800000" flipH="1">
            <a:off x="1477963" y="3929063"/>
            <a:ext cx="762000" cy="609600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5" name="Google Shape;455;p29"/>
          <p:cNvCxnSpPr/>
          <p:nvPr/>
        </p:nvCxnSpPr>
        <p:spPr>
          <a:xfrm rot="10800000" flipH="1">
            <a:off x="762000" y="4568825"/>
            <a:ext cx="685800" cy="1066800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29"/>
          <p:cNvSpPr/>
          <p:nvPr/>
        </p:nvSpPr>
        <p:spPr>
          <a:xfrm>
            <a:off x="3657600" y="5073650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3733800" y="3124200"/>
            <a:ext cx="5638800" cy="255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a = 4     b = 8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L-1 = 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S1 = 8    S2 = 12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 2    β = 1   γ = 3/7</a:t>
            </a:r>
            <a:endParaRPr sz="3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0" name="Google Shape;460;p29"/>
          <p:cNvGrpSpPr/>
          <p:nvPr/>
        </p:nvGrpSpPr>
        <p:grpSpPr>
          <a:xfrm>
            <a:off x="0" y="2295525"/>
            <a:ext cx="3848100" cy="3892550"/>
            <a:chOff x="0" y="2295525"/>
            <a:chExt cx="3848100" cy="3892550"/>
          </a:xfrm>
        </p:grpSpPr>
        <p:sp>
          <p:nvSpPr>
            <p:cNvPr id="461" name="Google Shape;461;p29"/>
            <p:cNvSpPr/>
            <p:nvPr/>
          </p:nvSpPr>
          <p:spPr>
            <a:xfrm>
              <a:off x="685800" y="5602288"/>
              <a:ext cx="3162300" cy="58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4     8   </a:t>
              </a: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15</a:t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0" y="2757488"/>
              <a:ext cx="762000" cy="3262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</p:txBody>
        </p:sp>
        <p:grpSp>
          <p:nvGrpSpPr>
            <p:cNvPr id="463" name="Google Shape;463;p29"/>
            <p:cNvGrpSpPr/>
            <p:nvPr/>
          </p:nvGrpSpPr>
          <p:grpSpPr>
            <a:xfrm>
              <a:off x="533400" y="2295525"/>
              <a:ext cx="3124200" cy="3340100"/>
              <a:chOff x="533400" y="2295525"/>
              <a:chExt cx="3124200" cy="3340100"/>
            </a:xfrm>
          </p:grpSpPr>
          <p:grpSp>
            <p:nvGrpSpPr>
              <p:cNvPr id="464" name="Google Shape;464;p29"/>
              <p:cNvGrpSpPr/>
              <p:nvPr/>
            </p:nvGrpSpPr>
            <p:grpSpPr>
              <a:xfrm>
                <a:off x="762000" y="2816225"/>
                <a:ext cx="2895600" cy="2819400"/>
                <a:chOff x="1066800" y="1676400"/>
                <a:chExt cx="2895600" cy="2819401"/>
              </a:xfrm>
            </p:grpSpPr>
            <p:cxnSp>
              <p:nvCxnSpPr>
                <p:cNvPr id="465" name="Google Shape;465;p29"/>
                <p:cNvCxnSpPr/>
                <p:nvPr/>
              </p:nvCxnSpPr>
              <p:spPr>
                <a:xfrm>
                  <a:off x="1066800" y="4495801"/>
                  <a:ext cx="28956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466" name="Google Shape;466;p29"/>
                <p:cNvCxnSpPr/>
                <p:nvPr/>
              </p:nvCxnSpPr>
              <p:spPr>
                <a:xfrm rot="10800000">
                  <a:off x="1066800" y="1676400"/>
                  <a:ext cx="0" cy="2819401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467" name="Google Shape;467;p29"/>
                <p:cNvCxnSpPr/>
                <p:nvPr/>
              </p:nvCxnSpPr>
              <p:spPr>
                <a:xfrm>
                  <a:off x="1066800" y="2133600"/>
                  <a:ext cx="236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8" name="Google Shape;468;p29"/>
                <p:cNvCxnSpPr/>
                <p:nvPr/>
              </p:nvCxnSpPr>
              <p:spPr>
                <a:xfrm>
                  <a:off x="1066800" y="2743200"/>
                  <a:ext cx="236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9" name="Google Shape;469;p29"/>
                <p:cNvCxnSpPr/>
                <p:nvPr/>
              </p:nvCxnSpPr>
              <p:spPr>
                <a:xfrm>
                  <a:off x="1066800" y="3429001"/>
                  <a:ext cx="236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0" name="Google Shape;470;p29"/>
                <p:cNvCxnSpPr/>
                <p:nvPr/>
              </p:nvCxnSpPr>
              <p:spPr>
                <a:xfrm rot="10800000">
                  <a:off x="1752600" y="2133600"/>
                  <a:ext cx="0" cy="2362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1" name="Google Shape;471;p29"/>
                <p:cNvCxnSpPr/>
                <p:nvPr/>
              </p:nvCxnSpPr>
              <p:spPr>
                <a:xfrm rot="10800000">
                  <a:off x="2560638" y="2133600"/>
                  <a:ext cx="0" cy="2362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2" name="Google Shape;472;p29"/>
                <p:cNvCxnSpPr/>
                <p:nvPr/>
              </p:nvCxnSpPr>
              <p:spPr>
                <a:xfrm rot="10800000">
                  <a:off x="3429000" y="2133600"/>
                  <a:ext cx="0" cy="2362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73" name="Google Shape;473;p29"/>
              <p:cNvSpPr/>
              <p:nvPr/>
            </p:nvSpPr>
            <p:spPr>
              <a:xfrm>
                <a:off x="533400" y="2295525"/>
                <a:ext cx="609600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endParaRPr/>
              </a:p>
            </p:txBody>
          </p:sp>
        </p:grpSp>
      </p:grpSp>
      <p:sp>
        <p:nvSpPr>
          <p:cNvPr id="474" name="Google Shape;474;p29"/>
          <p:cNvSpPr/>
          <p:nvPr/>
        </p:nvSpPr>
        <p:spPr>
          <a:xfrm>
            <a:off x="828675" y="4643438"/>
            <a:ext cx="3905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1524000" y="3729038"/>
            <a:ext cx="3540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2430463" y="3119438"/>
            <a:ext cx="31273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152400" y="762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substituting we get,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4" name="Google Shape;4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488" y="914400"/>
            <a:ext cx="3059112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/>
          <p:nvPr/>
        </p:nvSpPr>
        <p:spPr>
          <a:xfrm>
            <a:off x="228600" y="26162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685800" y="3429000"/>
            <a:ext cx="91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487" name="Google Shape;487;p30"/>
          <p:cNvSpPr txBox="1"/>
          <p:nvPr/>
        </p:nvSpPr>
        <p:spPr>
          <a:xfrm>
            <a:off x="0" y="64008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8" name="Google Shape;488;p30"/>
          <p:cNvSpPr txBox="1"/>
          <p:nvPr/>
        </p:nvSpPr>
        <p:spPr>
          <a:xfrm>
            <a:off x="8534400" y="637698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9" name="Google Shape;489;p30"/>
          <p:cNvGraphicFramePr/>
          <p:nvPr/>
        </p:nvGraphicFramePr>
        <p:xfrm>
          <a:off x="1676400" y="3429000"/>
          <a:ext cx="4190975" cy="26822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90" name="Google Shape;490;p30"/>
          <p:cNvGrpSpPr/>
          <p:nvPr/>
        </p:nvGrpSpPr>
        <p:grpSpPr>
          <a:xfrm>
            <a:off x="241300" y="762000"/>
            <a:ext cx="5473700" cy="1752600"/>
            <a:chOff x="228600" y="838200"/>
            <a:chExt cx="5473700" cy="1752600"/>
          </a:xfrm>
        </p:grpSpPr>
        <p:grpSp>
          <p:nvGrpSpPr>
            <p:cNvPr id="491" name="Google Shape;491;p30"/>
            <p:cNvGrpSpPr/>
            <p:nvPr/>
          </p:nvGrpSpPr>
          <p:grpSpPr>
            <a:xfrm>
              <a:off x="228600" y="838200"/>
              <a:ext cx="5473700" cy="1752600"/>
              <a:chOff x="228600" y="838200"/>
              <a:chExt cx="5473700" cy="1752600"/>
            </a:xfrm>
          </p:grpSpPr>
          <p:pic>
            <p:nvPicPr>
              <p:cNvPr id="492" name="Google Shape;492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8600" y="838200"/>
                <a:ext cx="5473700" cy="1752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p30"/>
              <p:cNvSpPr/>
              <p:nvPr/>
            </p:nvSpPr>
            <p:spPr>
              <a:xfrm>
                <a:off x="1219200" y="914400"/>
                <a:ext cx="1123950" cy="523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C0C0C"/>
                    </a:solidFill>
                    <a:latin typeface="Merriweather Sans"/>
                    <a:ea typeface="Merriweather Sans"/>
                    <a:cs typeface="Merriweather Sans"/>
                    <a:sym typeface="Merriweather Sans"/>
                  </a:rPr>
                  <a:t>2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r>
                  <a:rPr lang="en-US" sz="28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r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endParaRPr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1238250" y="1443335"/>
                <a:ext cx="1200150" cy="5232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+ 4</a:t>
                </a:r>
                <a:endParaRPr sz="24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</p:grpSp>
        <p:sp>
          <p:nvSpPr>
            <p:cNvPr id="495" name="Google Shape;495;p30"/>
            <p:cNvSpPr/>
            <p:nvPr/>
          </p:nvSpPr>
          <p:spPr>
            <a:xfrm>
              <a:off x="1219200" y="1976735"/>
              <a:ext cx="2286000" cy="461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 + 0.43 (r – 8)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152400" y="762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substituting we get,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3" name="Google Shape;5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488" y="609600"/>
            <a:ext cx="3059112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1"/>
          <p:cNvSpPr/>
          <p:nvPr/>
        </p:nvSpPr>
        <p:spPr>
          <a:xfrm>
            <a:off x="228600" y="26162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5" name="Google Shape;505;p31"/>
          <p:cNvGraphicFramePr/>
          <p:nvPr/>
        </p:nvGraphicFramePr>
        <p:xfrm>
          <a:off x="1676400" y="3429000"/>
          <a:ext cx="4343450" cy="259085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3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6" name="Google Shape;506;p31"/>
          <p:cNvSpPr/>
          <p:nvPr/>
        </p:nvSpPr>
        <p:spPr>
          <a:xfrm>
            <a:off x="685800" y="3429000"/>
            <a:ext cx="91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507" name="Google Shape;507;p31"/>
          <p:cNvSpPr txBox="1"/>
          <p:nvPr/>
        </p:nvSpPr>
        <p:spPr>
          <a:xfrm>
            <a:off x="0" y="64008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8" name="Google Shape;508;p31"/>
          <p:cNvSpPr txBox="1"/>
          <p:nvPr/>
        </p:nvSpPr>
        <p:spPr>
          <a:xfrm>
            <a:off x="8534400" y="637698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9" name="Google Shape;509;p31"/>
          <p:cNvGrpSpPr/>
          <p:nvPr/>
        </p:nvGrpSpPr>
        <p:grpSpPr>
          <a:xfrm>
            <a:off x="241300" y="685800"/>
            <a:ext cx="5473700" cy="1752600"/>
            <a:chOff x="228600" y="838200"/>
            <a:chExt cx="5473700" cy="1752600"/>
          </a:xfrm>
        </p:grpSpPr>
        <p:grpSp>
          <p:nvGrpSpPr>
            <p:cNvPr id="510" name="Google Shape;510;p31"/>
            <p:cNvGrpSpPr/>
            <p:nvPr/>
          </p:nvGrpSpPr>
          <p:grpSpPr>
            <a:xfrm>
              <a:off x="228600" y="838200"/>
              <a:ext cx="5473700" cy="1752600"/>
              <a:chOff x="228600" y="838200"/>
              <a:chExt cx="5473700" cy="1752600"/>
            </a:xfrm>
          </p:grpSpPr>
          <p:pic>
            <p:nvPicPr>
              <p:cNvPr id="511" name="Google Shape;511;p3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8600" y="838200"/>
                <a:ext cx="5473700" cy="1752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2" name="Google Shape;512;p31"/>
              <p:cNvSpPr/>
              <p:nvPr/>
            </p:nvSpPr>
            <p:spPr>
              <a:xfrm>
                <a:off x="1219200" y="914400"/>
                <a:ext cx="1123950" cy="523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C0C0C"/>
                    </a:solidFill>
                    <a:latin typeface="Merriweather Sans"/>
                    <a:ea typeface="Merriweather Sans"/>
                    <a:cs typeface="Merriweather Sans"/>
                    <a:sym typeface="Merriweather Sans"/>
                  </a:rPr>
                  <a:t>2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r>
                  <a:rPr lang="en-US" sz="28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r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endParaRPr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1238250" y="1443335"/>
                <a:ext cx="1200150" cy="5232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+ 4</a:t>
                </a:r>
                <a:endParaRPr sz="24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</p:grpSp>
        <p:sp>
          <p:nvSpPr>
            <p:cNvPr id="514" name="Google Shape;514;p31"/>
            <p:cNvSpPr/>
            <p:nvPr/>
          </p:nvSpPr>
          <p:spPr>
            <a:xfrm>
              <a:off x="1219200" y="1976735"/>
              <a:ext cx="2286000" cy="461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 + 0.43 (r – 8)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361950" y="685800"/>
            <a:ext cx="89344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Bharatiya Vidya Bhavans’ Sardar Patel Institute of Technology Andheri(w) Mumbai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7663" marR="0" lvl="0" indent="-6191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US" sz="24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Associate Professor,</a:t>
            </a:r>
            <a:r>
              <a:rPr lang="en-US" sz="24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Electronics Engineering Department (1997)</a:t>
            </a:r>
            <a:endParaRPr/>
          </a:p>
          <a:p>
            <a:pPr marL="290513" marR="0" lvl="0" indent="-476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Dean, 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Students, Alumni &amp; External Relations (2022)</a:t>
            </a:r>
            <a:endParaRPr/>
          </a:p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Sardar Patel Technology Business Incubator(SP-TBI),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 Funded by Department of Science &amp; Technology(DST), </a:t>
            </a: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 Govt. of India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0513" marR="0" lvl="0" indent="-4763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 Head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, Academic Relations  (2015)</a:t>
            </a: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0513" marR="0" lvl="0" indent="1222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@ IEEE Bombay Section</a:t>
            </a:r>
            <a:endParaRPr/>
          </a:p>
          <a:p>
            <a:pPr marL="5715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Treasurer</a:t>
            </a: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(2020)</a:t>
            </a:r>
            <a:endParaRPr sz="2000" b="0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Executive Committee Member  (2015)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D1B1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D1B1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81000" y="76200"/>
            <a:ext cx="6629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3923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 TALELE</a:t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0" y="6376988"/>
            <a:ext cx="9144000" cy="557212"/>
            <a:chOff x="0" y="6376988"/>
            <a:chExt cx="9144000" cy="557212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0" y="6376988"/>
              <a:ext cx="9144000" cy="481012"/>
              <a:chOff x="0" y="6376988"/>
              <a:chExt cx="9144000" cy="481012"/>
            </a:xfrm>
          </p:grpSpPr>
          <p:sp>
            <p:nvSpPr>
              <p:cNvPr id="108" name="Google Shape;108;p14"/>
              <p:cNvSpPr txBox="1"/>
              <p:nvPr/>
            </p:nvSpPr>
            <p:spPr>
              <a:xfrm>
                <a:off x="0" y="6392863"/>
                <a:ext cx="9144000" cy="465137"/>
              </a:xfrm>
              <a:prstGeom prst="rect">
                <a:avLst/>
              </a:prstGeom>
              <a:solidFill>
                <a:srgbClr val="280C8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4400" b="0" i="0" u="none" strike="noStrike" cap="non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228600" y="6376988"/>
                <a:ext cx="18898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Kiran TALELE </a:t>
                </a:r>
                <a:endParaRPr/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8458200" y="637698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32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32"/>
          <p:cNvSpPr/>
          <p:nvPr/>
        </p:nvSpPr>
        <p:spPr>
          <a:xfrm>
            <a:off x="152400" y="762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substituting we get,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32"/>
          <p:cNvSpPr/>
          <p:nvPr/>
        </p:nvSpPr>
        <p:spPr>
          <a:xfrm>
            <a:off x="228600" y="25908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3" name="Google Shape;523;p32"/>
          <p:cNvGraphicFramePr/>
          <p:nvPr/>
        </p:nvGraphicFramePr>
        <p:xfrm>
          <a:off x="1752600" y="3429000"/>
          <a:ext cx="4343425" cy="259085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3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2800" b="0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FF6600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4" name="Google Shape;524;p32"/>
          <p:cNvSpPr/>
          <p:nvPr/>
        </p:nvSpPr>
        <p:spPr>
          <a:xfrm>
            <a:off x="685800" y="3429000"/>
            <a:ext cx="91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525" name="Google Shape;525;p32"/>
          <p:cNvSpPr txBox="1"/>
          <p:nvPr/>
        </p:nvSpPr>
        <p:spPr>
          <a:xfrm>
            <a:off x="0" y="64008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6" name="Google Shape;526;p32"/>
          <p:cNvSpPr txBox="1"/>
          <p:nvPr/>
        </p:nvSpPr>
        <p:spPr>
          <a:xfrm>
            <a:off x="8534400" y="637698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7" name="Google Shape;527;p32"/>
          <p:cNvGrpSpPr/>
          <p:nvPr/>
        </p:nvGrpSpPr>
        <p:grpSpPr>
          <a:xfrm>
            <a:off x="241300" y="762000"/>
            <a:ext cx="5473700" cy="1752600"/>
            <a:chOff x="228600" y="838200"/>
            <a:chExt cx="5473700" cy="1752600"/>
          </a:xfrm>
        </p:grpSpPr>
        <p:grpSp>
          <p:nvGrpSpPr>
            <p:cNvPr id="528" name="Google Shape;528;p32"/>
            <p:cNvGrpSpPr/>
            <p:nvPr/>
          </p:nvGrpSpPr>
          <p:grpSpPr>
            <a:xfrm>
              <a:off x="228600" y="838200"/>
              <a:ext cx="5473700" cy="1752600"/>
              <a:chOff x="228600" y="838200"/>
              <a:chExt cx="5473700" cy="1752600"/>
            </a:xfrm>
          </p:grpSpPr>
          <p:pic>
            <p:nvPicPr>
              <p:cNvPr id="529" name="Google Shape;529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8600" y="838200"/>
                <a:ext cx="5473700" cy="1752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" name="Google Shape;530;p32"/>
              <p:cNvSpPr/>
              <p:nvPr/>
            </p:nvSpPr>
            <p:spPr>
              <a:xfrm>
                <a:off x="1219200" y="914400"/>
                <a:ext cx="1123950" cy="523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C0C0C"/>
                    </a:solidFill>
                    <a:latin typeface="Merriweather Sans"/>
                    <a:ea typeface="Merriweather Sans"/>
                    <a:cs typeface="Merriweather Sans"/>
                    <a:sym typeface="Merriweather Sans"/>
                  </a:rPr>
                  <a:t>2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r>
                  <a:rPr lang="en-US" sz="28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r</a:t>
                </a:r>
                <a:r>
                  <a:rPr lang="en-US" sz="2400" b="1">
                    <a:solidFill>
                      <a:srgbClr val="0C0C0C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 </a:t>
                </a:r>
                <a:endParaRPr sz="24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1238250" y="1443335"/>
                <a:ext cx="1200150" cy="5232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 </a:t>
                </a: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+ 4</a:t>
                </a:r>
                <a:endParaRPr sz="24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</p:grpSp>
        <p:sp>
          <p:nvSpPr>
            <p:cNvPr id="532" name="Google Shape;532;p32"/>
            <p:cNvSpPr/>
            <p:nvPr/>
          </p:nvSpPr>
          <p:spPr>
            <a:xfrm>
              <a:off x="1219200" y="1976735"/>
              <a:ext cx="2286000" cy="461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 + 0.43 (r – 8)</a:t>
              </a:r>
              <a:endParaRPr/>
            </a:p>
          </p:txBody>
        </p:sp>
      </p:grpSp>
      <p:pic>
        <p:nvPicPr>
          <p:cNvPr id="533" name="Google Shape;53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2488" y="914400"/>
            <a:ext cx="3059112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685800" y="3429000"/>
            <a:ext cx="91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541" name="Google Shape;541;p33"/>
          <p:cNvSpPr txBox="1"/>
          <p:nvPr/>
        </p:nvSpPr>
        <p:spPr>
          <a:xfrm>
            <a:off x="0" y="64008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8534400" y="637698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85" b="184"/>
          <a:stretch/>
        </p:blipFill>
        <p:spPr>
          <a:xfrm>
            <a:off x="381000" y="609600"/>
            <a:ext cx="8507413" cy="467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14/11/23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88" y="279400"/>
            <a:ext cx="5872162" cy="582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8163" y="257175"/>
            <a:ext cx="2071687" cy="55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4"/>
          <p:cNvSpPr/>
          <p:nvPr/>
        </p:nvSpPr>
        <p:spPr>
          <a:xfrm>
            <a:off x="566738" y="0"/>
            <a:ext cx="3336925" cy="3208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34"/>
          <p:cNvSpPr/>
          <p:nvPr/>
        </p:nvSpPr>
        <p:spPr>
          <a:xfrm>
            <a:off x="576263" y="2967038"/>
            <a:ext cx="3336925" cy="3208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34"/>
          <p:cNvSpPr/>
          <p:nvPr/>
        </p:nvSpPr>
        <p:spPr>
          <a:xfrm>
            <a:off x="3921125" y="3233738"/>
            <a:ext cx="2987675" cy="2932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34"/>
          <p:cNvSpPr txBox="1"/>
          <p:nvPr/>
        </p:nvSpPr>
        <p:spPr>
          <a:xfrm>
            <a:off x="0" y="64008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0" y="1409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165100"/>
            <a:ext cx="8699500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991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76200"/>
            <a:ext cx="8991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[2] </a:t>
            </a:r>
            <a:r>
              <a:rPr lang="en-US" sz="3600" b="1">
                <a:solidFill>
                  <a:srgbClr val="C00000"/>
                </a:solidFill>
              </a:rPr>
              <a:t>Clipping </a:t>
            </a:r>
            <a:r>
              <a:rPr lang="en-US" sz="3600" b="1">
                <a:solidFill>
                  <a:srgbClr val="0C0C0C"/>
                </a:solidFill>
              </a:rPr>
              <a:t>and </a:t>
            </a:r>
            <a:r>
              <a:rPr lang="en-US" sz="3600" b="1">
                <a:solidFill>
                  <a:srgbClr val="C00000"/>
                </a:solidFill>
              </a:rPr>
              <a:t>Thresholding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579" name="Google Shape;5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2971800"/>
            <a:ext cx="6324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8"/>
          <p:cNvSpPr/>
          <p:nvPr/>
        </p:nvSpPr>
        <p:spPr>
          <a:xfrm>
            <a:off x="457200" y="2209800"/>
            <a:ext cx="89154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(ii)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 Stretching Tx function is given by,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8"/>
          <p:cNvSpPr/>
          <p:nvPr/>
        </p:nvSpPr>
        <p:spPr>
          <a:xfrm>
            <a:off x="609600" y="1128713"/>
            <a:ext cx="94488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79450" marR="0" lvl="0" indent="-67945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AutoNum type="romanLcParenBoth"/>
            </a:pPr>
            <a:r>
              <a:rPr lang="en-US"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 special case of Contrast Stretching </a:t>
            </a:r>
            <a:endParaRPr/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Tx function. </a:t>
            </a:r>
            <a:endParaRPr sz="54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38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00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</a:rPr>
              <a:t>Clipping . . . </a:t>
            </a:r>
            <a:endParaRPr/>
          </a:p>
        </p:txBody>
      </p:sp>
      <p:pic>
        <p:nvPicPr>
          <p:cNvPr id="589" name="Google Shape;58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76200"/>
            <a:ext cx="36195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/>
          <p:nvPr/>
        </p:nvSpPr>
        <p:spPr>
          <a:xfrm>
            <a:off x="76200" y="944563"/>
            <a:ext cx="5715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Case-1 : When 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 0 and  γ = 0</a:t>
            </a:r>
            <a:endParaRPr sz="28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1" name="Google Shape;59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828800"/>
            <a:ext cx="4953000" cy="144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39"/>
          <p:cNvGrpSpPr/>
          <p:nvPr/>
        </p:nvGrpSpPr>
        <p:grpSpPr>
          <a:xfrm>
            <a:off x="5638800" y="1295400"/>
            <a:ext cx="3505200" cy="2352675"/>
            <a:chOff x="5638800" y="1295400"/>
            <a:chExt cx="3505200" cy="2352675"/>
          </a:xfrm>
        </p:grpSpPr>
        <p:grpSp>
          <p:nvGrpSpPr>
            <p:cNvPr id="593" name="Google Shape;593;p39"/>
            <p:cNvGrpSpPr/>
            <p:nvPr/>
          </p:nvGrpSpPr>
          <p:grpSpPr>
            <a:xfrm>
              <a:off x="5638800" y="1295400"/>
              <a:ext cx="3124200" cy="2352675"/>
              <a:chOff x="0" y="2025388"/>
              <a:chExt cx="3848100" cy="4290926"/>
            </a:xfrm>
          </p:grpSpPr>
          <p:sp>
            <p:nvSpPr>
              <p:cNvPr id="594" name="Google Shape;594;p39"/>
              <p:cNvSpPr/>
              <p:nvPr/>
            </p:nvSpPr>
            <p:spPr>
              <a:xfrm>
                <a:off x="685800" y="5474051"/>
                <a:ext cx="3162300" cy="842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a      b   (L-1)</a:t>
                </a:r>
                <a:endParaRPr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0" y="2969447"/>
                <a:ext cx="761999" cy="2863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(L-1)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lang="en-US" sz="20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S</a:t>
                </a:r>
                <a:r>
                  <a:rPr lang="en-US" sz="20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en-US" sz="2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grpSp>
            <p:nvGrpSpPr>
              <p:cNvPr id="596" name="Google Shape;596;p39"/>
              <p:cNvGrpSpPr/>
              <p:nvPr/>
            </p:nvGrpSpPr>
            <p:grpSpPr>
              <a:xfrm>
                <a:off x="533400" y="2025388"/>
                <a:ext cx="3125034" cy="3610516"/>
                <a:chOff x="533400" y="2025388"/>
                <a:chExt cx="3125034" cy="3610516"/>
              </a:xfrm>
            </p:grpSpPr>
            <p:grpSp>
              <p:nvGrpSpPr>
                <p:cNvPr id="597" name="Google Shape;597;p39"/>
                <p:cNvGrpSpPr/>
                <p:nvPr/>
              </p:nvGrpSpPr>
              <p:grpSpPr>
                <a:xfrm>
                  <a:off x="762581" y="2815822"/>
                  <a:ext cx="2895853" cy="2820082"/>
                  <a:chOff x="1067381" y="1675997"/>
                  <a:chExt cx="2895853" cy="2820083"/>
                </a:xfrm>
              </p:grpSpPr>
              <p:cxnSp>
                <p:nvCxnSpPr>
                  <p:cNvPr id="598" name="Google Shape;598;p39"/>
                  <p:cNvCxnSpPr/>
                  <p:nvPr/>
                </p:nvCxnSpPr>
                <p:spPr>
                  <a:xfrm>
                    <a:off x="1067381" y="4496080"/>
                    <a:ext cx="2895853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599" name="Google Shape;599;p39"/>
                  <p:cNvCxnSpPr/>
                  <p:nvPr/>
                </p:nvCxnSpPr>
                <p:spPr>
                  <a:xfrm rot="10800000">
                    <a:off x="1067381" y="1675997"/>
                    <a:ext cx="0" cy="2820083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00" name="Google Shape;600;p39"/>
                  <p:cNvCxnSpPr/>
                  <p:nvPr/>
                </p:nvCxnSpPr>
                <p:spPr>
                  <a:xfrm>
                    <a:off x="1067381" y="2133464"/>
                    <a:ext cx="236204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1" name="Google Shape;601;p39"/>
                  <p:cNvCxnSpPr/>
                  <p:nvPr/>
                </p:nvCxnSpPr>
                <p:spPr>
                  <a:xfrm>
                    <a:off x="1067381" y="2744385"/>
                    <a:ext cx="236204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2" name="Google Shape;602;p39"/>
                  <p:cNvCxnSpPr/>
                  <p:nvPr/>
                </p:nvCxnSpPr>
                <p:spPr>
                  <a:xfrm>
                    <a:off x="1067381" y="3427690"/>
                    <a:ext cx="236204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3" name="Google Shape;603;p39"/>
                  <p:cNvCxnSpPr/>
                  <p:nvPr/>
                </p:nvCxnSpPr>
                <p:spPr>
                  <a:xfrm rot="10800000">
                    <a:off x="1753705" y="2133464"/>
                    <a:ext cx="0" cy="236261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4" name="Google Shape;604;p39"/>
                  <p:cNvCxnSpPr/>
                  <p:nvPr/>
                </p:nvCxnSpPr>
                <p:spPr>
                  <a:xfrm rot="10800000">
                    <a:off x="2561258" y="2133464"/>
                    <a:ext cx="0" cy="236261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5" name="Google Shape;605;p39"/>
                  <p:cNvCxnSpPr/>
                  <p:nvPr/>
                </p:nvCxnSpPr>
                <p:spPr>
                  <a:xfrm rot="10800000">
                    <a:off x="3429427" y="2133464"/>
                    <a:ext cx="0" cy="236261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606" name="Google Shape;606;p39"/>
                <p:cNvSpPr/>
                <p:nvPr/>
              </p:nvSpPr>
              <p:spPr>
                <a:xfrm>
                  <a:off x="533400" y="2025388"/>
                  <a:ext cx="609600" cy="786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b="1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S</a:t>
                  </a:r>
                  <a:endParaRPr/>
                </a:p>
              </p:txBody>
            </p:sp>
          </p:grpSp>
        </p:grpSp>
        <p:sp>
          <p:nvSpPr>
            <p:cNvPr id="607" name="Google Shape;607;p39"/>
            <p:cNvSpPr/>
            <p:nvPr/>
          </p:nvSpPr>
          <p:spPr>
            <a:xfrm>
              <a:off x="8648700" y="3048000"/>
              <a:ext cx="495300" cy="43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608" name="Google Shape;608;p39"/>
            <p:cNvCxnSpPr/>
            <p:nvPr/>
          </p:nvCxnSpPr>
          <p:spPr>
            <a:xfrm rot="10800000" flipH="1">
              <a:off x="6813550" y="2312988"/>
              <a:ext cx="657225" cy="376237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9"/>
            <p:cNvCxnSpPr/>
            <p:nvPr/>
          </p:nvCxnSpPr>
          <p:spPr>
            <a:xfrm>
              <a:off x="6278563" y="3271838"/>
              <a:ext cx="534987" cy="476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9"/>
            <p:cNvCxnSpPr/>
            <p:nvPr/>
          </p:nvCxnSpPr>
          <p:spPr>
            <a:xfrm>
              <a:off x="7467600" y="2316163"/>
              <a:ext cx="708025" cy="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39"/>
            <p:cNvCxnSpPr/>
            <p:nvPr/>
          </p:nvCxnSpPr>
          <p:spPr>
            <a:xfrm>
              <a:off x="6813550" y="2687638"/>
              <a:ext cx="0" cy="5842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2" name="Google Shape;612;p39"/>
          <p:cNvSpPr/>
          <p:nvPr/>
        </p:nvSpPr>
        <p:spPr>
          <a:xfrm>
            <a:off x="76200" y="3667125"/>
            <a:ext cx="67818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Case-2 : When 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 0, γ = 0  and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 </a:t>
            </a:r>
            <a:endParaRPr sz="28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3" name="Google Shape;61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700" y="4406900"/>
            <a:ext cx="5130800" cy="199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39"/>
          <p:cNvGrpSpPr/>
          <p:nvPr/>
        </p:nvGrpSpPr>
        <p:grpSpPr>
          <a:xfrm>
            <a:off x="5410200" y="4114800"/>
            <a:ext cx="3810000" cy="2352675"/>
            <a:chOff x="5410200" y="4114800"/>
            <a:chExt cx="3810000" cy="2352675"/>
          </a:xfrm>
        </p:grpSpPr>
        <p:grpSp>
          <p:nvGrpSpPr>
            <p:cNvPr id="615" name="Google Shape;615;p39"/>
            <p:cNvGrpSpPr/>
            <p:nvPr/>
          </p:nvGrpSpPr>
          <p:grpSpPr>
            <a:xfrm>
              <a:off x="5410200" y="4114800"/>
              <a:ext cx="3429000" cy="2352675"/>
              <a:chOff x="-375424" y="2025388"/>
              <a:chExt cx="4223524" cy="4290926"/>
            </a:xfrm>
          </p:grpSpPr>
          <p:sp>
            <p:nvSpPr>
              <p:cNvPr id="616" name="Google Shape;616;p39"/>
              <p:cNvSpPr/>
              <p:nvPr/>
            </p:nvSpPr>
            <p:spPr>
              <a:xfrm>
                <a:off x="685800" y="5474051"/>
                <a:ext cx="3162300" cy="842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=   a      b   (L-1)</a:t>
                </a:r>
                <a:endParaRPr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7" name="Google Shape;617;p39"/>
              <p:cNvSpPr/>
              <p:nvPr/>
            </p:nvSpPr>
            <p:spPr>
              <a:xfrm>
                <a:off x="-375424" y="2969881"/>
                <a:ext cx="1137424" cy="2862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(L-1)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lang="en-US" sz="20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lang="en-US" sz="2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lang="en-US" sz="20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=0</a:t>
                </a:r>
                <a:endParaRPr/>
              </a:p>
            </p:txBody>
          </p:sp>
          <p:grpSp>
            <p:nvGrpSpPr>
              <p:cNvPr id="618" name="Google Shape;618;p39"/>
              <p:cNvGrpSpPr/>
              <p:nvPr/>
            </p:nvGrpSpPr>
            <p:grpSpPr>
              <a:xfrm>
                <a:off x="533400" y="2025388"/>
                <a:ext cx="3125033" cy="3610518"/>
                <a:chOff x="533400" y="2025388"/>
                <a:chExt cx="3125033" cy="3610518"/>
              </a:xfrm>
            </p:grpSpPr>
            <p:grpSp>
              <p:nvGrpSpPr>
                <p:cNvPr id="619" name="Google Shape;619;p39"/>
                <p:cNvGrpSpPr/>
                <p:nvPr/>
              </p:nvGrpSpPr>
              <p:grpSpPr>
                <a:xfrm>
                  <a:off x="762581" y="2815822"/>
                  <a:ext cx="2895852" cy="2820084"/>
                  <a:chOff x="1067381" y="1675997"/>
                  <a:chExt cx="2895852" cy="2820085"/>
                </a:xfrm>
              </p:grpSpPr>
              <p:cxnSp>
                <p:nvCxnSpPr>
                  <p:cNvPr id="620" name="Google Shape;620;p39"/>
                  <p:cNvCxnSpPr/>
                  <p:nvPr/>
                </p:nvCxnSpPr>
                <p:spPr>
                  <a:xfrm>
                    <a:off x="1067381" y="4496082"/>
                    <a:ext cx="2895852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21" name="Google Shape;621;p39"/>
                  <p:cNvCxnSpPr/>
                  <p:nvPr/>
                </p:nvCxnSpPr>
                <p:spPr>
                  <a:xfrm rot="10800000">
                    <a:off x="1067381" y="1675997"/>
                    <a:ext cx="0" cy="2820085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22" name="Google Shape;622;p39"/>
                  <p:cNvCxnSpPr/>
                  <p:nvPr/>
                </p:nvCxnSpPr>
                <p:spPr>
                  <a:xfrm>
                    <a:off x="1067381" y="2133465"/>
                    <a:ext cx="236204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39"/>
                  <p:cNvCxnSpPr/>
                  <p:nvPr/>
                </p:nvCxnSpPr>
                <p:spPr>
                  <a:xfrm>
                    <a:off x="1067381" y="2744386"/>
                    <a:ext cx="236204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39"/>
                  <p:cNvCxnSpPr/>
                  <p:nvPr/>
                </p:nvCxnSpPr>
                <p:spPr>
                  <a:xfrm rot="10800000">
                    <a:off x="1753704" y="2133465"/>
                    <a:ext cx="0" cy="236261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39"/>
                  <p:cNvCxnSpPr/>
                  <p:nvPr/>
                </p:nvCxnSpPr>
                <p:spPr>
                  <a:xfrm rot="10800000">
                    <a:off x="2561257" y="2133465"/>
                    <a:ext cx="0" cy="236261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39"/>
                  <p:cNvCxnSpPr/>
                  <p:nvPr/>
                </p:nvCxnSpPr>
                <p:spPr>
                  <a:xfrm rot="10800000">
                    <a:off x="3429426" y="2133465"/>
                    <a:ext cx="0" cy="236261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627" name="Google Shape;627;p39"/>
                <p:cNvSpPr/>
                <p:nvPr/>
              </p:nvSpPr>
              <p:spPr>
                <a:xfrm>
                  <a:off x="533400" y="2025388"/>
                  <a:ext cx="609600" cy="786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b="1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S</a:t>
                  </a:r>
                  <a:endParaRPr/>
                </a:p>
              </p:txBody>
            </p:sp>
          </p:grpSp>
        </p:grpSp>
        <p:sp>
          <p:nvSpPr>
            <p:cNvPr id="628" name="Google Shape;628;p39"/>
            <p:cNvSpPr/>
            <p:nvPr/>
          </p:nvSpPr>
          <p:spPr>
            <a:xfrm>
              <a:off x="8724900" y="5867400"/>
              <a:ext cx="495300" cy="43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629" name="Google Shape;629;p39"/>
            <p:cNvCxnSpPr/>
            <p:nvPr/>
          </p:nvCxnSpPr>
          <p:spPr>
            <a:xfrm rot="10800000" flipH="1">
              <a:off x="6858000" y="5132388"/>
              <a:ext cx="688975" cy="96361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39"/>
            <p:cNvCxnSpPr/>
            <p:nvPr/>
          </p:nvCxnSpPr>
          <p:spPr>
            <a:xfrm>
              <a:off x="6354763" y="6091238"/>
              <a:ext cx="534987" cy="476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39"/>
            <p:cNvCxnSpPr/>
            <p:nvPr/>
          </p:nvCxnSpPr>
          <p:spPr>
            <a:xfrm>
              <a:off x="7543800" y="5135563"/>
              <a:ext cx="708025" cy="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00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</a:rPr>
              <a:t>Thresholding . . . </a:t>
            </a:r>
            <a:endParaRPr/>
          </a:p>
        </p:txBody>
      </p:sp>
      <p:pic>
        <p:nvPicPr>
          <p:cNvPr id="637" name="Google Shape;6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76200"/>
            <a:ext cx="36195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0"/>
          <p:cNvSpPr/>
          <p:nvPr/>
        </p:nvSpPr>
        <p:spPr>
          <a:xfrm>
            <a:off x="76200" y="1295400"/>
            <a:ext cx="89535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Case-3 : When 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 0, γ = 0,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  and a == b </a:t>
            </a:r>
            <a:endParaRPr sz="28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9" name="Google Shape;639;p40"/>
          <p:cNvGrpSpPr/>
          <p:nvPr/>
        </p:nvGrpSpPr>
        <p:grpSpPr>
          <a:xfrm>
            <a:off x="5715000" y="1828800"/>
            <a:ext cx="3581400" cy="1676400"/>
            <a:chOff x="5638800" y="4114800"/>
            <a:chExt cx="3581400" cy="2545439"/>
          </a:xfrm>
        </p:grpSpPr>
        <p:grpSp>
          <p:nvGrpSpPr>
            <p:cNvPr id="640" name="Google Shape;640;p40"/>
            <p:cNvGrpSpPr/>
            <p:nvPr/>
          </p:nvGrpSpPr>
          <p:grpSpPr>
            <a:xfrm>
              <a:off x="5638800" y="4114800"/>
              <a:ext cx="3177012" cy="2545439"/>
              <a:chOff x="-93856" y="2025388"/>
              <a:chExt cx="3913149" cy="4642499"/>
            </a:xfrm>
          </p:grpSpPr>
          <p:sp>
            <p:nvSpPr>
              <p:cNvPr id="641" name="Google Shape;641;p40"/>
              <p:cNvSpPr/>
              <p:nvPr/>
            </p:nvSpPr>
            <p:spPr>
              <a:xfrm>
                <a:off x="656993" y="5825878"/>
                <a:ext cx="3162300" cy="842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a=b     (L-1)</a:t>
                </a:r>
                <a:endParaRPr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2" name="Google Shape;642;p40"/>
              <p:cNvSpPr/>
              <p:nvPr/>
            </p:nvSpPr>
            <p:spPr>
              <a:xfrm>
                <a:off x="-93856" y="2946029"/>
                <a:ext cx="855856" cy="3522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S</a:t>
                </a:r>
                <a:r>
                  <a:rPr lang="en-US" sz="2200" b="1" baseline="-25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grpSp>
            <p:nvGrpSpPr>
              <p:cNvPr id="643" name="Google Shape;643;p40"/>
              <p:cNvGrpSpPr/>
              <p:nvPr/>
            </p:nvGrpSpPr>
            <p:grpSpPr>
              <a:xfrm>
                <a:off x="533400" y="2025388"/>
                <a:ext cx="3125034" cy="3609369"/>
                <a:chOff x="533400" y="2025388"/>
                <a:chExt cx="3125034" cy="3609369"/>
              </a:xfrm>
            </p:grpSpPr>
            <p:grpSp>
              <p:nvGrpSpPr>
                <p:cNvPr id="644" name="Google Shape;644;p40"/>
                <p:cNvGrpSpPr/>
                <p:nvPr/>
              </p:nvGrpSpPr>
              <p:grpSpPr>
                <a:xfrm>
                  <a:off x="762581" y="2816722"/>
                  <a:ext cx="2895853" cy="2818035"/>
                  <a:chOff x="1067381" y="1676897"/>
                  <a:chExt cx="2895853" cy="2818036"/>
                </a:xfrm>
              </p:grpSpPr>
              <p:cxnSp>
                <p:nvCxnSpPr>
                  <p:cNvPr id="645" name="Google Shape;645;p40"/>
                  <p:cNvCxnSpPr/>
                  <p:nvPr/>
                </p:nvCxnSpPr>
                <p:spPr>
                  <a:xfrm>
                    <a:off x="1067381" y="4494933"/>
                    <a:ext cx="2895853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46" name="Google Shape;646;p40"/>
                  <p:cNvCxnSpPr/>
                  <p:nvPr/>
                </p:nvCxnSpPr>
                <p:spPr>
                  <a:xfrm rot="10800000">
                    <a:off x="1067381" y="1676897"/>
                    <a:ext cx="0" cy="2818036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47" name="Google Shape;647;p40"/>
                  <p:cNvCxnSpPr/>
                  <p:nvPr/>
                </p:nvCxnSpPr>
                <p:spPr>
                  <a:xfrm>
                    <a:off x="1067381" y="2134113"/>
                    <a:ext cx="23620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F81B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8" name="Google Shape;648;p40"/>
                  <p:cNvCxnSpPr/>
                  <p:nvPr/>
                </p:nvCxnSpPr>
                <p:spPr>
                  <a:xfrm rot="10800000">
                    <a:off x="2088066" y="2134113"/>
                    <a:ext cx="0" cy="236082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9" name="Google Shape;649;p40"/>
                  <p:cNvCxnSpPr/>
                  <p:nvPr/>
                </p:nvCxnSpPr>
                <p:spPr>
                  <a:xfrm rot="10800000">
                    <a:off x="3429427" y="2134113"/>
                    <a:ext cx="0" cy="236082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650" name="Google Shape;650;p40"/>
                <p:cNvSpPr/>
                <p:nvPr/>
              </p:nvSpPr>
              <p:spPr>
                <a:xfrm>
                  <a:off x="533400" y="2025388"/>
                  <a:ext cx="609600" cy="786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b="1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S</a:t>
                  </a:r>
                  <a:endParaRPr/>
                </a:p>
              </p:txBody>
            </p:sp>
          </p:grpSp>
        </p:grpSp>
        <p:sp>
          <p:nvSpPr>
            <p:cNvPr id="651" name="Google Shape;651;p40"/>
            <p:cNvSpPr/>
            <p:nvPr/>
          </p:nvSpPr>
          <p:spPr>
            <a:xfrm>
              <a:off x="8724900" y="5867400"/>
              <a:ext cx="495300" cy="43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652" name="Google Shape;652;p40"/>
            <p:cNvCxnSpPr/>
            <p:nvPr/>
          </p:nvCxnSpPr>
          <p:spPr>
            <a:xfrm rot="10800000">
              <a:off x="7162799" y="4800600"/>
              <a:ext cx="1" cy="12954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0"/>
            <p:cNvCxnSpPr/>
            <p:nvPr/>
          </p:nvCxnSpPr>
          <p:spPr>
            <a:xfrm>
              <a:off x="6354763" y="6091238"/>
              <a:ext cx="808039" cy="476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0"/>
            <p:cNvCxnSpPr/>
            <p:nvPr/>
          </p:nvCxnSpPr>
          <p:spPr>
            <a:xfrm>
              <a:off x="7162802" y="4800600"/>
              <a:ext cx="1089024" cy="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55" name="Google Shape;65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2184400"/>
            <a:ext cx="5029200" cy="139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40"/>
          <p:cNvGrpSpPr/>
          <p:nvPr/>
        </p:nvGrpSpPr>
        <p:grpSpPr>
          <a:xfrm>
            <a:off x="5334000" y="4202113"/>
            <a:ext cx="4038600" cy="1820862"/>
            <a:chOff x="5181600" y="4114800"/>
            <a:chExt cx="4038600" cy="2764169"/>
          </a:xfrm>
        </p:grpSpPr>
        <p:grpSp>
          <p:nvGrpSpPr>
            <p:cNvPr id="657" name="Google Shape;657;p40"/>
            <p:cNvGrpSpPr/>
            <p:nvPr/>
          </p:nvGrpSpPr>
          <p:grpSpPr>
            <a:xfrm>
              <a:off x="5181600" y="4114800"/>
              <a:ext cx="3599980" cy="2764169"/>
              <a:chOff x="-656993" y="2025388"/>
              <a:chExt cx="4434122" cy="5041433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614829" y="5788217"/>
                <a:ext cx="3162300" cy="1278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  T        (L-1)</a:t>
                </a:r>
                <a:endParaRPr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-656993" y="2465132"/>
                <a:ext cx="1418992" cy="3750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(L-1)</a:t>
                </a:r>
                <a:endParaRPr sz="22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660" name="Google Shape;660;p40"/>
              <p:cNvGrpSpPr/>
              <p:nvPr/>
            </p:nvGrpSpPr>
            <p:grpSpPr>
              <a:xfrm>
                <a:off x="533400" y="2025388"/>
                <a:ext cx="3125033" cy="3608559"/>
                <a:chOff x="533400" y="2025388"/>
                <a:chExt cx="3125033" cy="3608559"/>
              </a:xfrm>
            </p:grpSpPr>
            <p:grpSp>
              <p:nvGrpSpPr>
                <p:cNvPr id="661" name="Google Shape;661;p40"/>
                <p:cNvGrpSpPr/>
                <p:nvPr/>
              </p:nvGrpSpPr>
              <p:grpSpPr>
                <a:xfrm>
                  <a:off x="762580" y="2816547"/>
                  <a:ext cx="2895853" cy="2817400"/>
                  <a:chOff x="1067380" y="1676722"/>
                  <a:chExt cx="2895853" cy="2817401"/>
                </a:xfrm>
              </p:grpSpPr>
              <p:cxnSp>
                <p:nvCxnSpPr>
                  <p:cNvPr id="662" name="Google Shape;662;p40"/>
                  <p:cNvCxnSpPr/>
                  <p:nvPr/>
                </p:nvCxnSpPr>
                <p:spPr>
                  <a:xfrm>
                    <a:off x="1067380" y="4494123"/>
                    <a:ext cx="2895853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63" name="Google Shape;663;p40"/>
                  <p:cNvCxnSpPr/>
                  <p:nvPr/>
                </p:nvCxnSpPr>
                <p:spPr>
                  <a:xfrm rot="10800000">
                    <a:off x="1067380" y="1676722"/>
                    <a:ext cx="0" cy="28174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664" name="Google Shape;664;p40"/>
                  <p:cNvCxnSpPr/>
                  <p:nvPr/>
                </p:nvCxnSpPr>
                <p:spPr>
                  <a:xfrm>
                    <a:off x="1067380" y="2133836"/>
                    <a:ext cx="23620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F81B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5" name="Google Shape;665;p40"/>
                  <p:cNvCxnSpPr/>
                  <p:nvPr/>
                </p:nvCxnSpPr>
                <p:spPr>
                  <a:xfrm rot="10800000">
                    <a:off x="2088065" y="2133836"/>
                    <a:ext cx="0" cy="236028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6" name="Google Shape;666;p40"/>
                  <p:cNvCxnSpPr/>
                  <p:nvPr/>
                </p:nvCxnSpPr>
                <p:spPr>
                  <a:xfrm rot="10800000">
                    <a:off x="3429425" y="2133836"/>
                    <a:ext cx="0" cy="236028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A7D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667" name="Google Shape;667;p40"/>
                <p:cNvSpPr/>
                <p:nvPr/>
              </p:nvSpPr>
              <p:spPr>
                <a:xfrm>
                  <a:off x="533400" y="2025388"/>
                  <a:ext cx="609600" cy="786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b="1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S</a:t>
                  </a:r>
                  <a:endParaRPr/>
                </a:p>
              </p:txBody>
            </p:sp>
          </p:grpSp>
        </p:grpSp>
        <p:sp>
          <p:nvSpPr>
            <p:cNvPr id="668" name="Google Shape;668;p40"/>
            <p:cNvSpPr/>
            <p:nvPr/>
          </p:nvSpPr>
          <p:spPr>
            <a:xfrm>
              <a:off x="8724900" y="5867400"/>
              <a:ext cx="495300" cy="43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669" name="Google Shape;669;p40"/>
            <p:cNvCxnSpPr/>
            <p:nvPr/>
          </p:nvCxnSpPr>
          <p:spPr>
            <a:xfrm rot="10800000">
              <a:off x="7162799" y="4800600"/>
              <a:ext cx="1" cy="12954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0"/>
            <p:cNvCxnSpPr/>
            <p:nvPr/>
          </p:nvCxnSpPr>
          <p:spPr>
            <a:xfrm>
              <a:off x="6354763" y="6091238"/>
              <a:ext cx="808039" cy="476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0"/>
            <p:cNvCxnSpPr/>
            <p:nvPr/>
          </p:nvCxnSpPr>
          <p:spPr>
            <a:xfrm>
              <a:off x="7162802" y="4800600"/>
              <a:ext cx="1089024" cy="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2" name="Google Shape;672;p40"/>
          <p:cNvSpPr txBox="1"/>
          <p:nvPr/>
        </p:nvSpPr>
        <p:spPr>
          <a:xfrm>
            <a:off x="76200" y="3810000"/>
            <a:ext cx="800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Thresholding Simplifies</a:t>
            </a:r>
            <a:endParaRPr/>
          </a:p>
        </p:txBody>
      </p:sp>
      <p:sp>
        <p:nvSpPr>
          <p:cNvPr id="673" name="Google Shape;673;p40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4" name="Google Shape;6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546600"/>
            <a:ext cx="4140200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1"/>
          <p:cNvSpPr txBox="1">
            <a:spLocks noGrp="1"/>
          </p:cNvSpPr>
          <p:nvPr>
            <p:ph type="title"/>
          </p:nvPr>
        </p:nvSpPr>
        <p:spPr>
          <a:xfrm>
            <a:off x="304800" y="160338"/>
            <a:ext cx="8686800" cy="214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Q4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Given Image F and Transformation Function.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     (a) Obtain the new image. 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     (b) Plot Histogram of input &amp; output Image 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     (c) Compare the histograms of I/O image.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1" name="Google Shape;681;p41"/>
          <p:cNvGrpSpPr/>
          <p:nvPr/>
        </p:nvGrpSpPr>
        <p:grpSpPr>
          <a:xfrm>
            <a:off x="457200" y="2216150"/>
            <a:ext cx="4343400" cy="3117850"/>
            <a:chOff x="457200" y="2216150"/>
            <a:chExt cx="4343400" cy="3117850"/>
          </a:xfrm>
        </p:grpSpPr>
        <p:grpSp>
          <p:nvGrpSpPr>
            <p:cNvPr id="682" name="Google Shape;682;p41"/>
            <p:cNvGrpSpPr/>
            <p:nvPr/>
          </p:nvGrpSpPr>
          <p:grpSpPr>
            <a:xfrm>
              <a:off x="898525" y="2376488"/>
              <a:ext cx="3444875" cy="2430462"/>
              <a:chOff x="3022" y="17033"/>
              <a:chExt cx="2160" cy="1345"/>
            </a:xfrm>
          </p:grpSpPr>
          <p:cxnSp>
            <p:nvCxnSpPr>
              <p:cNvPr id="683" name="Google Shape;683;p41"/>
              <p:cNvCxnSpPr/>
              <p:nvPr/>
            </p:nvCxnSpPr>
            <p:spPr>
              <a:xfrm rot="10800000">
                <a:off x="3022" y="17033"/>
                <a:ext cx="0" cy="13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4" name="Google Shape;684;p41"/>
              <p:cNvCxnSpPr/>
              <p:nvPr/>
            </p:nvCxnSpPr>
            <p:spPr>
              <a:xfrm>
                <a:off x="3022" y="18371"/>
                <a:ext cx="216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5" name="Google Shape;685;p41"/>
              <p:cNvCxnSpPr/>
              <p:nvPr/>
            </p:nvCxnSpPr>
            <p:spPr>
              <a:xfrm>
                <a:off x="3022" y="17441"/>
                <a:ext cx="144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41"/>
              <p:cNvCxnSpPr/>
              <p:nvPr/>
            </p:nvCxnSpPr>
            <p:spPr>
              <a:xfrm>
                <a:off x="4462" y="17441"/>
                <a:ext cx="0" cy="931"/>
              </a:xfrm>
              <a:prstGeom prst="straightConnector1">
                <a:avLst/>
              </a:prstGeom>
              <a:noFill/>
              <a:ln w="9525" cap="rnd" cmpd="sng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41"/>
              <p:cNvCxnSpPr/>
              <p:nvPr/>
            </p:nvCxnSpPr>
            <p:spPr>
              <a:xfrm rot="10800000" flipH="1">
                <a:off x="3862" y="17441"/>
                <a:ext cx="600" cy="93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41"/>
              <p:cNvCxnSpPr/>
              <p:nvPr/>
            </p:nvCxnSpPr>
            <p:spPr>
              <a:xfrm>
                <a:off x="4447" y="17466"/>
                <a:ext cx="728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89" name="Google Shape;689;p41"/>
            <p:cNvSpPr/>
            <p:nvPr/>
          </p:nvSpPr>
          <p:spPr>
            <a:xfrm>
              <a:off x="457200" y="221615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1981200" y="4810125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09600" y="4800600"/>
              <a:ext cx="990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0,0</a:t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2895600" y="48006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4191000" y="48006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457200" y="27432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  <p:sp>
        <p:nvSpPr>
          <p:cNvPr id="695" name="Google Shape;695;p41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97" name="Google Shape;697;p41"/>
          <p:cNvGraphicFramePr/>
          <p:nvPr/>
        </p:nvGraphicFramePr>
        <p:xfrm>
          <a:off x="6002096" y="257556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8" name="Google Shape;698;p41"/>
          <p:cNvSpPr/>
          <p:nvPr/>
        </p:nvSpPr>
        <p:spPr>
          <a:xfrm>
            <a:off x="5257800" y="25749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609600" y="9906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Objective : </a:t>
            </a:r>
            <a:br>
              <a:rPr lang="en-US" sz="3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533400" y="3657600"/>
            <a:ext cx="8610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IMP  : The enhancement process does not increase  the inherent information content in the data.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lang="en-US" sz="2800" b="1">
                <a:latin typeface="Cambria"/>
                <a:ea typeface="Cambria"/>
                <a:cs typeface="Cambria"/>
                <a:sym typeface="Cambria"/>
              </a:rPr>
              <a:t>But it does increase the dynamic range of the chosen feature so that they con be detected easily.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09600" y="223838"/>
            <a:ext cx="47244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663300"/>
                </a:solidFill>
                <a:latin typeface="Cambria"/>
                <a:ea typeface="Cambria"/>
                <a:cs typeface="Cambria"/>
                <a:sym typeface="Cambria"/>
              </a:rPr>
              <a:t>Image Enhancement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09600" y="1143000"/>
            <a:ext cx="8153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To process a given image so that  the result is more suitable than the original image for a specific application.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 txBox="1">
            <a:spLocks noGrp="1"/>
          </p:cNvSpPr>
          <p:nvPr>
            <p:ph type="title"/>
          </p:nvPr>
        </p:nvSpPr>
        <p:spPr>
          <a:xfrm>
            <a:off x="76200" y="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(a) Obtain the new image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Solution : To obtain New Image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4" name="Google Shape;704;p42"/>
          <p:cNvGrpSpPr/>
          <p:nvPr/>
        </p:nvGrpSpPr>
        <p:grpSpPr>
          <a:xfrm>
            <a:off x="746125" y="1766888"/>
            <a:ext cx="3140075" cy="1814512"/>
            <a:chOff x="3022" y="17033"/>
            <a:chExt cx="2953" cy="1345"/>
          </a:xfrm>
        </p:grpSpPr>
        <p:cxnSp>
          <p:nvCxnSpPr>
            <p:cNvPr id="705" name="Google Shape;705;p42"/>
            <p:cNvCxnSpPr/>
            <p:nvPr/>
          </p:nvCxnSpPr>
          <p:spPr>
            <a:xfrm rot="10800000">
              <a:off x="3022" y="17033"/>
              <a:ext cx="0" cy="134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6" name="Google Shape;706;p42"/>
            <p:cNvCxnSpPr/>
            <p:nvPr/>
          </p:nvCxnSpPr>
          <p:spPr>
            <a:xfrm>
              <a:off x="3022" y="18371"/>
              <a:ext cx="2953" cy="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7" name="Google Shape;707;p42"/>
            <p:cNvCxnSpPr/>
            <p:nvPr/>
          </p:nvCxnSpPr>
          <p:spPr>
            <a:xfrm>
              <a:off x="3022" y="17462"/>
              <a:ext cx="1878" cy="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2"/>
            <p:cNvCxnSpPr/>
            <p:nvPr/>
          </p:nvCxnSpPr>
          <p:spPr>
            <a:xfrm rot="10800000" flipH="1">
              <a:off x="3862" y="17441"/>
              <a:ext cx="1099" cy="931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2"/>
            <p:cNvCxnSpPr/>
            <p:nvPr/>
          </p:nvCxnSpPr>
          <p:spPr>
            <a:xfrm>
              <a:off x="4900" y="17466"/>
              <a:ext cx="728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0" name="Google Shape;710;p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42"/>
          <p:cNvSpPr/>
          <p:nvPr/>
        </p:nvSpPr>
        <p:spPr>
          <a:xfrm>
            <a:off x="304800" y="12954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712" name="Google Shape;712;p42"/>
          <p:cNvSpPr/>
          <p:nvPr/>
        </p:nvSpPr>
        <p:spPr>
          <a:xfrm>
            <a:off x="1371600" y="3514725"/>
            <a:ext cx="1219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(2,0)</a:t>
            </a:r>
            <a:endParaRPr/>
          </a:p>
        </p:txBody>
      </p:sp>
      <p:sp>
        <p:nvSpPr>
          <p:cNvPr id="713" name="Google Shape;713;p42"/>
          <p:cNvSpPr/>
          <p:nvPr/>
        </p:nvSpPr>
        <p:spPr>
          <a:xfrm>
            <a:off x="457200" y="3581400"/>
            <a:ext cx="990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0,0</a:t>
            </a:r>
            <a:endParaRPr/>
          </a:p>
        </p:txBody>
      </p:sp>
      <p:sp>
        <p:nvSpPr>
          <p:cNvPr id="714" name="Google Shape;714;p42"/>
          <p:cNvSpPr/>
          <p:nvPr/>
        </p:nvSpPr>
        <p:spPr>
          <a:xfrm>
            <a:off x="3429000" y="35052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715" name="Google Shape;715;p42"/>
          <p:cNvSpPr/>
          <p:nvPr/>
        </p:nvSpPr>
        <p:spPr>
          <a:xfrm>
            <a:off x="304800" y="2133600"/>
            <a:ext cx="609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716" name="Google Shape;716;p42"/>
          <p:cNvSpPr/>
          <p:nvPr/>
        </p:nvSpPr>
        <p:spPr>
          <a:xfrm>
            <a:off x="3962400" y="1219200"/>
            <a:ext cx="5181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Case-1 : When  0&lt;= </a:t>
            </a:r>
            <a:r>
              <a:rPr lang="en-US" sz="28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28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&lt;= 2</a:t>
            </a:r>
            <a:endParaRPr sz="28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42"/>
          <p:cNvSpPr/>
          <p:nvPr/>
        </p:nvSpPr>
        <p:spPr>
          <a:xfrm>
            <a:off x="4495800" y="1752600"/>
            <a:ext cx="2057400" cy="5238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 = 0 ----(I)</a:t>
            </a:r>
            <a:endParaRPr/>
          </a:p>
        </p:txBody>
      </p:sp>
      <p:sp>
        <p:nvSpPr>
          <p:cNvPr id="718" name="Google Shape;718;p42"/>
          <p:cNvSpPr/>
          <p:nvPr/>
        </p:nvSpPr>
        <p:spPr>
          <a:xfrm>
            <a:off x="3962400" y="2286000"/>
            <a:ext cx="5181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Case-2 : When  2&lt; </a:t>
            </a:r>
            <a:r>
              <a:rPr lang="en-US" sz="40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32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&lt;= 6</a:t>
            </a:r>
            <a:endParaRPr sz="32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4114800" y="3033713"/>
            <a:ext cx="2743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ook Antiqua"/>
              <a:buAutoNum type="romanLcParenBoth"/>
            </a:pPr>
            <a:r>
              <a:rPr lang="en-US" sz="24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</a:t>
            </a:r>
            <a:endParaRPr sz="9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</a:t>
            </a:r>
            <a:r>
              <a:rPr lang="en-US" sz="24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</a:t>
            </a:r>
            <a:endParaRPr sz="3200" b="1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20" name="Google Shape;720;p42"/>
          <p:cNvSpPr/>
          <p:nvPr/>
        </p:nvSpPr>
        <p:spPr>
          <a:xfrm>
            <a:off x="4114800" y="4389438"/>
            <a:ext cx="27432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(ii) To find </a:t>
            </a: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</a:t>
            </a:r>
            <a:r>
              <a:rPr lang="en-US" sz="24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β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</a:t>
            </a:r>
            <a:endParaRPr sz="3200" b="1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721" name="Google Shape;72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8788" y="3713163"/>
            <a:ext cx="557212" cy="63023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2"/>
          <p:cNvSpPr/>
          <p:nvPr/>
        </p:nvSpPr>
        <p:spPr>
          <a:xfrm>
            <a:off x="2206625" y="2755900"/>
            <a:ext cx="231775" cy="239713"/>
          </a:xfrm>
          <a:custGeom>
            <a:avLst/>
            <a:gdLst/>
            <a:ahLst/>
            <a:cxnLst/>
            <a:rect l="l" t="t" r="r" b="b"/>
            <a:pathLst>
              <a:path w="231775" h="239713" extrusionOk="0">
                <a:moveTo>
                  <a:pt x="0" y="87739"/>
                </a:moveTo>
                <a:lnTo>
                  <a:pt x="31054" y="32117"/>
                </a:lnTo>
                <a:lnTo>
                  <a:pt x="84834" y="0"/>
                </a:lnTo>
                <a:lnTo>
                  <a:pt x="146941" y="0"/>
                </a:lnTo>
                <a:lnTo>
                  <a:pt x="200721" y="32117"/>
                </a:lnTo>
                <a:lnTo>
                  <a:pt x="231775" y="87739"/>
                </a:lnTo>
                <a:lnTo>
                  <a:pt x="231775" y="151974"/>
                </a:lnTo>
                <a:lnTo>
                  <a:pt x="200721" y="207596"/>
                </a:lnTo>
                <a:lnTo>
                  <a:pt x="146941" y="239713"/>
                </a:lnTo>
                <a:lnTo>
                  <a:pt x="84834" y="239713"/>
                </a:lnTo>
                <a:lnTo>
                  <a:pt x="31054" y="207596"/>
                </a:lnTo>
                <a:lnTo>
                  <a:pt x="0" y="151974"/>
                </a:lnTo>
                <a:lnTo>
                  <a:pt x="0" y="87739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7D60A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3" name="Google Shape;723;p42"/>
          <p:cNvSpPr/>
          <p:nvPr/>
        </p:nvSpPr>
        <p:spPr>
          <a:xfrm>
            <a:off x="2438400" y="2590800"/>
            <a:ext cx="11398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(r,s)</a:t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2209800" y="1676400"/>
            <a:ext cx="11398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6,8)</a:t>
            </a:r>
            <a:endParaRPr/>
          </a:p>
        </p:txBody>
      </p:sp>
      <p:pic>
        <p:nvPicPr>
          <p:cNvPr id="725" name="Google Shape;72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4953000"/>
            <a:ext cx="10287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2"/>
          <p:cNvSpPr/>
          <p:nvPr/>
        </p:nvSpPr>
        <p:spPr>
          <a:xfrm>
            <a:off x="4724400" y="5953125"/>
            <a:ext cx="3429000" cy="5238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8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8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( r - 2 )</a:t>
            </a:r>
            <a:r>
              <a:rPr lang="en-US" sz="2400" b="1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- - - -</a:t>
            </a:r>
            <a:r>
              <a:rPr lang="en-US" sz="28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(II)</a:t>
            </a:r>
            <a:endParaRPr/>
          </a:p>
        </p:txBody>
      </p:sp>
      <p:sp>
        <p:nvSpPr>
          <p:cNvPr id="727" name="Google Shape;727;p42"/>
          <p:cNvSpPr/>
          <p:nvPr/>
        </p:nvSpPr>
        <p:spPr>
          <a:xfrm>
            <a:off x="6356350" y="3683000"/>
            <a:ext cx="73025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endParaRPr/>
          </a:p>
        </p:txBody>
      </p:sp>
      <p:sp>
        <p:nvSpPr>
          <p:cNvPr id="728" name="Google Shape;728;p42"/>
          <p:cNvSpPr/>
          <p:nvPr/>
        </p:nvSpPr>
        <p:spPr>
          <a:xfrm>
            <a:off x="6550025" y="5011738"/>
            <a:ext cx="73025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3"/>
          <p:cNvSpPr/>
          <p:nvPr/>
        </p:nvSpPr>
        <p:spPr>
          <a:xfrm>
            <a:off x="152400" y="333375"/>
            <a:ext cx="89535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Case-3 : When </a:t>
            </a:r>
            <a:r>
              <a:rPr lang="en-US" sz="36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2800" b="1">
                <a:solidFill>
                  <a:srgbClr val="205867"/>
                </a:solidFill>
                <a:latin typeface="Cambria"/>
                <a:ea typeface="Cambria"/>
                <a:cs typeface="Cambria"/>
                <a:sym typeface="Cambria"/>
              </a:rPr>
              <a:t> &gt; 6</a:t>
            </a:r>
            <a:endParaRPr sz="2800">
              <a:solidFill>
                <a:srgbClr val="2058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43"/>
          <p:cNvSpPr/>
          <p:nvPr/>
        </p:nvSpPr>
        <p:spPr>
          <a:xfrm>
            <a:off x="1676400" y="1295400"/>
            <a:ext cx="2362200" cy="523875"/>
          </a:xfrm>
          <a:prstGeom prst="rect">
            <a:avLst/>
          </a:prstGeom>
          <a:solidFill>
            <a:srgbClr val="D6E3BC"/>
          </a:solidFill>
          <a:ln w="952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 = 8 ----(III)</a:t>
            </a:r>
            <a:endParaRPr/>
          </a:p>
        </p:txBody>
      </p:sp>
      <p:sp>
        <p:nvSpPr>
          <p:cNvPr id="735" name="Google Shape;735;p43"/>
          <p:cNvSpPr/>
          <p:nvPr/>
        </p:nvSpPr>
        <p:spPr>
          <a:xfrm>
            <a:off x="152400" y="2433638"/>
            <a:ext cx="84582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equation (I), (II) and (III) we get,</a:t>
            </a:r>
            <a:endParaRPr/>
          </a:p>
        </p:txBody>
      </p:sp>
      <p:grpSp>
        <p:nvGrpSpPr>
          <p:cNvPr id="736" name="Google Shape;736;p43"/>
          <p:cNvGrpSpPr/>
          <p:nvPr/>
        </p:nvGrpSpPr>
        <p:grpSpPr>
          <a:xfrm>
            <a:off x="304800" y="3149600"/>
            <a:ext cx="7543800" cy="2489200"/>
            <a:chOff x="533400" y="2362200"/>
            <a:chExt cx="7543800" cy="2489200"/>
          </a:xfrm>
        </p:grpSpPr>
        <p:pic>
          <p:nvPicPr>
            <p:cNvPr id="737" name="Google Shape;737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2362200"/>
              <a:ext cx="7543800" cy="248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43"/>
            <p:cNvSpPr/>
            <p:nvPr/>
          </p:nvSpPr>
          <p:spPr>
            <a:xfrm>
              <a:off x="1739900" y="2565400"/>
              <a:ext cx="2603500" cy="584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0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1739900" y="4140200"/>
              <a:ext cx="2603500" cy="584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8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1739900" y="3292475"/>
              <a:ext cx="2603500" cy="584200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2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 b="1">
                  <a:solidFill>
                    <a:schemeClr val="dk2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( r - 2 )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4876800" y="2484438"/>
              <a:ext cx="2514600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0&lt;=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2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4953000" y="3136900"/>
              <a:ext cx="2327275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2&lt;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029200" y="4114800"/>
              <a:ext cx="1941513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&gt;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44" name="Google Shape;744;p43"/>
          <p:cNvGrpSpPr/>
          <p:nvPr/>
        </p:nvGrpSpPr>
        <p:grpSpPr>
          <a:xfrm>
            <a:off x="5638800" y="304800"/>
            <a:ext cx="3505200" cy="2362200"/>
            <a:chOff x="457200" y="2216150"/>
            <a:chExt cx="4343400" cy="3117850"/>
          </a:xfrm>
        </p:grpSpPr>
        <p:grpSp>
          <p:nvGrpSpPr>
            <p:cNvPr id="745" name="Google Shape;745;p43"/>
            <p:cNvGrpSpPr/>
            <p:nvPr/>
          </p:nvGrpSpPr>
          <p:grpSpPr>
            <a:xfrm>
              <a:off x="898525" y="2376488"/>
              <a:ext cx="3444875" cy="2430462"/>
              <a:chOff x="3022" y="17033"/>
              <a:chExt cx="2160" cy="1345"/>
            </a:xfrm>
          </p:grpSpPr>
          <p:cxnSp>
            <p:nvCxnSpPr>
              <p:cNvPr id="746" name="Google Shape;746;p43"/>
              <p:cNvCxnSpPr/>
              <p:nvPr/>
            </p:nvCxnSpPr>
            <p:spPr>
              <a:xfrm rot="10800000">
                <a:off x="3022" y="17033"/>
                <a:ext cx="0" cy="13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47" name="Google Shape;747;p43"/>
              <p:cNvCxnSpPr/>
              <p:nvPr/>
            </p:nvCxnSpPr>
            <p:spPr>
              <a:xfrm>
                <a:off x="3022" y="18371"/>
                <a:ext cx="216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48" name="Google Shape;748;p43"/>
              <p:cNvCxnSpPr/>
              <p:nvPr/>
            </p:nvCxnSpPr>
            <p:spPr>
              <a:xfrm rot="10800000" flipH="1">
                <a:off x="3022" y="17441"/>
                <a:ext cx="1440" cy="25"/>
              </a:xfrm>
              <a:prstGeom prst="straightConnector1">
                <a:avLst/>
              </a:prstGeom>
              <a:noFill/>
              <a:ln w="9525" cap="rnd" cmpd="sng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43"/>
              <p:cNvCxnSpPr/>
              <p:nvPr/>
            </p:nvCxnSpPr>
            <p:spPr>
              <a:xfrm>
                <a:off x="4462" y="17441"/>
                <a:ext cx="0" cy="931"/>
              </a:xfrm>
              <a:prstGeom prst="straightConnector1">
                <a:avLst/>
              </a:prstGeom>
              <a:noFill/>
              <a:ln w="9525" cap="rnd" cmpd="sng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43"/>
              <p:cNvCxnSpPr/>
              <p:nvPr/>
            </p:nvCxnSpPr>
            <p:spPr>
              <a:xfrm rot="10800000" flipH="1">
                <a:off x="3862" y="17442"/>
                <a:ext cx="603" cy="93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43"/>
              <p:cNvCxnSpPr/>
              <p:nvPr/>
            </p:nvCxnSpPr>
            <p:spPr>
              <a:xfrm>
                <a:off x="4447" y="17466"/>
                <a:ext cx="728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52" name="Google Shape;752;p43"/>
            <p:cNvSpPr/>
            <p:nvPr/>
          </p:nvSpPr>
          <p:spPr>
            <a:xfrm>
              <a:off x="457200" y="221615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981200" y="4810125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609600" y="4800600"/>
              <a:ext cx="990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0,0</a:t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2895600" y="48006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4191000" y="48006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457200" y="2743200"/>
              <a:ext cx="6096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  <p:grpSp>
        <p:nvGrpSpPr>
          <p:cNvPr id="758" name="Google Shape;758;p43"/>
          <p:cNvGrpSpPr/>
          <p:nvPr/>
        </p:nvGrpSpPr>
        <p:grpSpPr>
          <a:xfrm>
            <a:off x="0" y="6294438"/>
            <a:ext cx="9144000" cy="577850"/>
            <a:chOff x="0" y="6294438"/>
            <a:chExt cx="9144000" cy="577850"/>
          </a:xfrm>
        </p:grpSpPr>
        <p:sp>
          <p:nvSpPr>
            <p:cNvPr id="759" name="Google Shape;759;p43"/>
            <p:cNvSpPr txBox="1"/>
            <p:nvPr/>
          </p:nvSpPr>
          <p:spPr>
            <a:xfrm>
              <a:off x="0" y="6338888"/>
              <a:ext cx="9144000" cy="533400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60" name="Google Shape;760;p43"/>
            <p:cNvSpPr txBox="1"/>
            <p:nvPr/>
          </p:nvSpPr>
          <p:spPr>
            <a:xfrm>
              <a:off x="8534400" y="629443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44"/>
          <p:cNvGrpSpPr/>
          <p:nvPr/>
        </p:nvGrpSpPr>
        <p:grpSpPr>
          <a:xfrm>
            <a:off x="457200" y="254000"/>
            <a:ext cx="7239000" cy="2489200"/>
            <a:chOff x="533400" y="2362200"/>
            <a:chExt cx="7543800" cy="2489200"/>
          </a:xfrm>
        </p:grpSpPr>
        <p:pic>
          <p:nvPicPr>
            <p:cNvPr id="766" name="Google Shape;76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2362200"/>
              <a:ext cx="7543800" cy="248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44"/>
            <p:cNvSpPr/>
            <p:nvPr/>
          </p:nvSpPr>
          <p:spPr>
            <a:xfrm>
              <a:off x="1739900" y="2565400"/>
              <a:ext cx="2603500" cy="584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0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1739416" y="4140200"/>
              <a:ext cx="2603934" cy="584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8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1739416" y="3292475"/>
              <a:ext cx="2603934" cy="584200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2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 b="1">
                  <a:solidFill>
                    <a:schemeClr val="dk2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( r - 2 )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5258201" y="2484438"/>
              <a:ext cx="2514600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0&lt;=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2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5292943" y="3136900"/>
              <a:ext cx="2327659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2&lt;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5297905" y="4114800"/>
              <a:ext cx="1940544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&gt;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73" name="Google Shape;773;p44"/>
          <p:cNvSpPr/>
          <p:nvPr/>
        </p:nvSpPr>
        <p:spPr>
          <a:xfrm>
            <a:off x="228600" y="26924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T{ r}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74" name="Google Shape;774;p44"/>
          <p:cNvGraphicFramePr/>
          <p:nvPr/>
        </p:nvGraphicFramePr>
        <p:xfrm>
          <a:off x="5334000" y="38100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5" name="Google Shape;775;p44"/>
          <p:cNvSpPr/>
          <p:nvPr/>
        </p:nvSpPr>
        <p:spPr>
          <a:xfrm>
            <a:off x="4419600" y="3810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776" name="Google Shape;776;p44"/>
          <p:cNvGraphicFramePr/>
          <p:nvPr/>
        </p:nvGraphicFramePr>
        <p:xfrm>
          <a:off x="972896" y="388620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7" name="Google Shape;777;p44"/>
          <p:cNvSpPr/>
          <p:nvPr/>
        </p:nvSpPr>
        <p:spPr>
          <a:xfrm>
            <a:off x="228600" y="38862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pSp>
        <p:nvGrpSpPr>
          <p:cNvPr id="778" name="Google Shape;778;p44"/>
          <p:cNvGrpSpPr/>
          <p:nvPr/>
        </p:nvGrpSpPr>
        <p:grpSpPr>
          <a:xfrm>
            <a:off x="0" y="6294438"/>
            <a:ext cx="9144000" cy="577850"/>
            <a:chOff x="0" y="6294438"/>
            <a:chExt cx="9144000" cy="577850"/>
          </a:xfrm>
        </p:grpSpPr>
        <p:sp>
          <p:nvSpPr>
            <p:cNvPr id="779" name="Google Shape;779;p44"/>
            <p:cNvSpPr txBox="1"/>
            <p:nvPr/>
          </p:nvSpPr>
          <p:spPr>
            <a:xfrm>
              <a:off x="0" y="6338888"/>
              <a:ext cx="9144000" cy="533400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80" name="Google Shape;780;p44"/>
            <p:cNvSpPr txBox="1"/>
            <p:nvPr/>
          </p:nvSpPr>
          <p:spPr>
            <a:xfrm>
              <a:off x="8534400" y="629443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5"/>
          <p:cNvGrpSpPr/>
          <p:nvPr/>
        </p:nvGrpSpPr>
        <p:grpSpPr>
          <a:xfrm>
            <a:off x="457200" y="228600"/>
            <a:ext cx="7239000" cy="2489200"/>
            <a:chOff x="533400" y="2362200"/>
            <a:chExt cx="7543800" cy="2489200"/>
          </a:xfrm>
        </p:grpSpPr>
        <p:pic>
          <p:nvPicPr>
            <p:cNvPr id="786" name="Google Shape;786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2362200"/>
              <a:ext cx="7543800" cy="248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45"/>
            <p:cNvSpPr/>
            <p:nvPr/>
          </p:nvSpPr>
          <p:spPr>
            <a:xfrm>
              <a:off x="1739900" y="2565400"/>
              <a:ext cx="2603500" cy="584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0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1739416" y="4140200"/>
              <a:ext cx="2603934" cy="584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8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1739416" y="3292475"/>
              <a:ext cx="2603934" cy="584200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2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 b="1">
                  <a:solidFill>
                    <a:schemeClr val="dk2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( r - 2 )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5258201" y="2484438"/>
              <a:ext cx="2514600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0&lt;=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2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5292943" y="3136900"/>
              <a:ext cx="2327659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2&lt;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5297905" y="4114800"/>
              <a:ext cx="1940544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&gt;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93" name="Google Shape;793;p45"/>
          <p:cNvSpPr/>
          <p:nvPr/>
        </p:nvSpPr>
        <p:spPr>
          <a:xfrm>
            <a:off x="228600" y="26924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T{ r}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45"/>
          <p:cNvSpPr/>
          <p:nvPr/>
        </p:nvSpPr>
        <p:spPr>
          <a:xfrm>
            <a:off x="4419600" y="3810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795" name="Google Shape;795;p45"/>
          <p:cNvGraphicFramePr/>
          <p:nvPr/>
        </p:nvGraphicFramePr>
        <p:xfrm>
          <a:off x="972896" y="381000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6" name="Google Shape;796;p45"/>
          <p:cNvSpPr/>
          <p:nvPr/>
        </p:nvSpPr>
        <p:spPr>
          <a:xfrm>
            <a:off x="228600" y="37338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797" name="Google Shape;797;p45"/>
          <p:cNvGraphicFramePr/>
          <p:nvPr/>
        </p:nvGraphicFramePr>
        <p:xfrm>
          <a:off x="5334000" y="38100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r>
                        <a:rPr lang="en-US" sz="2800" b="1" u="none" strike="noStrike" cap="none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98" name="Google Shape;798;p45"/>
          <p:cNvGrpSpPr/>
          <p:nvPr/>
        </p:nvGrpSpPr>
        <p:grpSpPr>
          <a:xfrm>
            <a:off x="0" y="6294438"/>
            <a:ext cx="9144000" cy="577850"/>
            <a:chOff x="0" y="6294438"/>
            <a:chExt cx="9144000" cy="577850"/>
          </a:xfrm>
        </p:grpSpPr>
        <p:sp>
          <p:nvSpPr>
            <p:cNvPr id="799" name="Google Shape;799;p45"/>
            <p:cNvSpPr txBox="1"/>
            <p:nvPr/>
          </p:nvSpPr>
          <p:spPr>
            <a:xfrm>
              <a:off x="0" y="6338888"/>
              <a:ext cx="9144000" cy="533400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0" name="Google Shape;800;p45"/>
            <p:cNvSpPr txBox="1"/>
            <p:nvPr/>
          </p:nvSpPr>
          <p:spPr>
            <a:xfrm>
              <a:off x="8534400" y="629443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6"/>
          <p:cNvGrpSpPr/>
          <p:nvPr/>
        </p:nvGrpSpPr>
        <p:grpSpPr>
          <a:xfrm>
            <a:off x="457200" y="228600"/>
            <a:ext cx="7239000" cy="2489200"/>
            <a:chOff x="533400" y="2362200"/>
            <a:chExt cx="7543800" cy="2489200"/>
          </a:xfrm>
        </p:grpSpPr>
        <p:pic>
          <p:nvPicPr>
            <p:cNvPr id="806" name="Google Shape;806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2362200"/>
              <a:ext cx="7543800" cy="248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46"/>
            <p:cNvSpPr/>
            <p:nvPr/>
          </p:nvSpPr>
          <p:spPr>
            <a:xfrm>
              <a:off x="1739900" y="2565400"/>
              <a:ext cx="2603500" cy="584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0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1739416" y="4140200"/>
              <a:ext cx="2603934" cy="584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8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1739416" y="3292475"/>
              <a:ext cx="2603934" cy="584200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 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>
                  <a:solidFill>
                    <a:srgbClr val="0000F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2</a:t>
              </a:r>
              <a:r>
                <a:rPr lang="en-US" sz="3200" b="1">
                  <a:solidFill>
                    <a:srgbClr val="0000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r>
                <a:rPr lang="en-US" sz="3200" b="1">
                  <a:solidFill>
                    <a:schemeClr val="dk2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( r - 2 )</a:t>
              </a:r>
              <a:endParaRPr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5258201" y="2484438"/>
              <a:ext cx="2514600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0&lt;=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2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5292943" y="3136900"/>
              <a:ext cx="2327659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2&lt; </a:t>
              </a: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&lt;=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5297905" y="4114800"/>
              <a:ext cx="1940544" cy="5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3200" b="1">
                  <a:solidFill>
                    <a:srgbClr val="205867"/>
                  </a:solidFill>
                  <a:latin typeface="Cambria"/>
                  <a:ea typeface="Cambria"/>
                  <a:cs typeface="Cambria"/>
                  <a:sym typeface="Cambria"/>
                </a:rPr>
                <a:t> &gt; 6</a:t>
              </a:r>
              <a:endParaRPr sz="3200">
                <a:solidFill>
                  <a:srgbClr val="20586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228600" y="2692400"/>
            <a:ext cx="7810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A is then given by,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T{ r}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46"/>
          <p:cNvSpPr/>
          <p:nvPr/>
        </p:nvSpPr>
        <p:spPr>
          <a:xfrm>
            <a:off x="4419600" y="3810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815" name="Google Shape;815;p46"/>
          <p:cNvGraphicFramePr/>
          <p:nvPr/>
        </p:nvGraphicFramePr>
        <p:xfrm>
          <a:off x="972896" y="381000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6" name="Google Shape;816;p46"/>
          <p:cNvSpPr/>
          <p:nvPr/>
        </p:nvSpPr>
        <p:spPr>
          <a:xfrm>
            <a:off x="228600" y="37338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817" name="Google Shape;817;p46"/>
          <p:cNvGraphicFramePr/>
          <p:nvPr/>
        </p:nvGraphicFramePr>
        <p:xfrm>
          <a:off x="5334000" y="38100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r>
                        <a:rPr lang="en-US" sz="2800" b="1" u="none" strike="noStrike" cap="none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18" name="Google Shape;818;p46"/>
          <p:cNvGrpSpPr/>
          <p:nvPr/>
        </p:nvGrpSpPr>
        <p:grpSpPr>
          <a:xfrm>
            <a:off x="0" y="6294438"/>
            <a:ext cx="9144000" cy="577850"/>
            <a:chOff x="0" y="6294438"/>
            <a:chExt cx="9144000" cy="577850"/>
          </a:xfrm>
        </p:grpSpPr>
        <p:sp>
          <p:nvSpPr>
            <p:cNvPr id="819" name="Google Shape;819;p46"/>
            <p:cNvSpPr txBox="1"/>
            <p:nvPr/>
          </p:nvSpPr>
          <p:spPr>
            <a:xfrm>
              <a:off x="0" y="6338888"/>
              <a:ext cx="9144000" cy="533400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20" name="Google Shape;820;p46"/>
            <p:cNvSpPr txBox="1"/>
            <p:nvPr/>
          </p:nvSpPr>
          <p:spPr>
            <a:xfrm>
              <a:off x="8534400" y="629443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7"/>
          <p:cNvSpPr/>
          <p:nvPr/>
        </p:nvSpPr>
        <p:spPr>
          <a:xfrm>
            <a:off x="4419600" y="17526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826" name="Google Shape;826;p47"/>
          <p:cNvGraphicFramePr/>
          <p:nvPr/>
        </p:nvGraphicFramePr>
        <p:xfrm>
          <a:off x="972896" y="175260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7" name="Google Shape;827;p47"/>
          <p:cNvSpPr/>
          <p:nvPr/>
        </p:nvSpPr>
        <p:spPr>
          <a:xfrm>
            <a:off x="228600" y="17526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828" name="Google Shape;828;p47"/>
          <p:cNvGraphicFramePr/>
          <p:nvPr/>
        </p:nvGraphicFramePr>
        <p:xfrm>
          <a:off x="5334000" y="17526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</a:t>
                      </a:r>
                      <a:endParaRPr sz="28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9" name="Google Shape;829;p47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6868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(b) To plot Histogram</a:t>
            </a: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228600" y="9239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sp>
        <p:nvSpPr>
          <p:cNvPr id="831" name="Google Shape;831;p47"/>
          <p:cNvSpPr/>
          <p:nvPr/>
        </p:nvSpPr>
        <p:spPr>
          <a:xfrm>
            <a:off x="4419600" y="914400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Ouput Image :</a:t>
            </a:r>
            <a:endParaRPr/>
          </a:p>
        </p:txBody>
      </p:sp>
      <p:grpSp>
        <p:nvGrpSpPr>
          <p:cNvPr id="832" name="Google Shape;832;p47"/>
          <p:cNvGrpSpPr/>
          <p:nvPr/>
        </p:nvGrpSpPr>
        <p:grpSpPr>
          <a:xfrm>
            <a:off x="0" y="6294438"/>
            <a:ext cx="9144000" cy="577850"/>
            <a:chOff x="0" y="6294438"/>
            <a:chExt cx="9144000" cy="577850"/>
          </a:xfrm>
        </p:grpSpPr>
        <p:sp>
          <p:nvSpPr>
            <p:cNvPr id="833" name="Google Shape;833;p47"/>
            <p:cNvSpPr txBox="1"/>
            <p:nvPr/>
          </p:nvSpPr>
          <p:spPr>
            <a:xfrm>
              <a:off x="0" y="6338888"/>
              <a:ext cx="9144000" cy="533400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34" name="Google Shape;834;p47"/>
            <p:cNvSpPr txBox="1"/>
            <p:nvPr/>
          </p:nvSpPr>
          <p:spPr>
            <a:xfrm>
              <a:off x="8534400" y="6294438"/>
              <a:ext cx="609600" cy="55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8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48"/>
          <p:cNvSpPr/>
          <p:nvPr/>
        </p:nvSpPr>
        <p:spPr>
          <a:xfrm>
            <a:off x="152400" y="76200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graphicFrame>
        <p:nvGraphicFramePr>
          <p:cNvPr id="841" name="Google Shape;841;p48"/>
          <p:cNvGraphicFramePr/>
          <p:nvPr/>
        </p:nvGraphicFramePr>
        <p:xfrm>
          <a:off x="5334000" y="-170688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r>
                        <a:rPr lang="en-US" sz="2800" b="1" u="none" strike="noStrike" cap="none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/>
                        <a:t> 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u="none" strike="noStrike" cap="none"/>
                        <a:t>0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FF06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1FF06"/>
                          </a:solidFill>
                        </a:rPr>
                        <a:t>8</a:t>
                      </a: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 u="none" strike="noStrike" cap="none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2" name="Google Shape;842;p48"/>
          <p:cNvSpPr/>
          <p:nvPr/>
        </p:nvSpPr>
        <p:spPr>
          <a:xfrm>
            <a:off x="4419600" y="76200"/>
            <a:ext cx="5105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 of input image :</a:t>
            </a:r>
            <a:endParaRPr/>
          </a:p>
        </p:txBody>
      </p:sp>
      <p:graphicFrame>
        <p:nvGraphicFramePr>
          <p:cNvPr id="843" name="Google Shape;843;p48"/>
          <p:cNvGraphicFramePr/>
          <p:nvPr/>
        </p:nvGraphicFramePr>
        <p:xfrm>
          <a:off x="6248400" y="838200"/>
          <a:ext cx="2743200" cy="5303925"/>
        </p:xfrm>
        <a:graphic>
          <a:graphicData uri="http://schemas.openxmlformats.org/drawingml/2006/table">
            <a:tbl>
              <a:tblPr firstRow="1" bandRow="1">
                <a:noFill/>
                <a:tableStyleId>{8BC401D0-010A-46F8-8F1F-44EBE2E50AAD}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Gray Value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44" name="Google Shape;844;p48"/>
          <p:cNvSpPr/>
          <p:nvPr/>
        </p:nvSpPr>
        <p:spPr>
          <a:xfrm>
            <a:off x="228600" y="762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76200" y="2828925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of Input Image :</a:t>
            </a:r>
            <a:endParaRPr/>
          </a:p>
        </p:txBody>
      </p:sp>
      <p:graphicFrame>
        <p:nvGraphicFramePr>
          <p:cNvPr id="846" name="Google Shape;846;p48"/>
          <p:cNvGraphicFramePr/>
          <p:nvPr/>
        </p:nvGraphicFramePr>
        <p:xfrm>
          <a:off x="972896" y="762000"/>
          <a:ext cx="2532300" cy="19964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47" name="Google Shape;847;p48"/>
          <p:cNvGrpSpPr/>
          <p:nvPr/>
        </p:nvGrpSpPr>
        <p:grpSpPr>
          <a:xfrm>
            <a:off x="990600" y="3697288"/>
            <a:ext cx="4419600" cy="2133600"/>
            <a:chOff x="838200" y="3505200"/>
            <a:chExt cx="4419600" cy="2133600"/>
          </a:xfrm>
        </p:grpSpPr>
        <p:cxnSp>
          <p:nvCxnSpPr>
            <p:cNvPr id="848" name="Google Shape;848;p48"/>
            <p:cNvCxnSpPr/>
            <p:nvPr/>
          </p:nvCxnSpPr>
          <p:spPr>
            <a:xfrm>
              <a:off x="838200" y="3505200"/>
              <a:ext cx="0" cy="2133600"/>
            </a:xfrm>
            <a:prstGeom prst="straightConnector1">
              <a:avLst/>
            </a:prstGeom>
            <a:noFill/>
            <a:ln w="57150" cap="flat" cmpd="sng">
              <a:solidFill>
                <a:srgbClr val="0D0D0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849" name="Google Shape;849;p48"/>
            <p:cNvCxnSpPr/>
            <p:nvPr/>
          </p:nvCxnSpPr>
          <p:spPr>
            <a:xfrm>
              <a:off x="838200" y="5638800"/>
              <a:ext cx="4419600" cy="0"/>
            </a:xfrm>
            <a:prstGeom prst="straightConnector1">
              <a:avLst/>
            </a:prstGeom>
            <a:noFill/>
            <a:ln w="57150" cap="flat" cmpd="sng">
              <a:solidFill>
                <a:srgbClr val="0D0D0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850" name="Google Shape;850;p48"/>
          <p:cNvSpPr/>
          <p:nvPr/>
        </p:nvSpPr>
        <p:spPr>
          <a:xfrm>
            <a:off x="52388" y="3478213"/>
            <a:ext cx="9207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</a:t>
            </a:r>
            <a:endParaRPr sz="2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831850" y="5678488"/>
            <a:ext cx="53403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0    1    2    3    4    5    6    7    8    </a:t>
            </a:r>
            <a:r>
              <a:rPr lang="en-US" sz="36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1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2" name="Google Shape;852;p48"/>
          <p:cNvSpPr/>
          <p:nvPr/>
        </p:nvSpPr>
        <p:spPr>
          <a:xfrm rot="10800000" flipH="1">
            <a:off x="914400" y="5678488"/>
            <a:ext cx="228600" cy="198437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8"/>
          <p:cNvSpPr/>
          <p:nvPr/>
        </p:nvSpPr>
        <p:spPr>
          <a:xfrm rot="10800000" flipH="1">
            <a:off x="1447800" y="5678488"/>
            <a:ext cx="228600" cy="198437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8"/>
          <p:cNvSpPr/>
          <p:nvPr/>
        </p:nvSpPr>
        <p:spPr>
          <a:xfrm rot="10800000" flipH="1">
            <a:off x="1981200" y="4870450"/>
            <a:ext cx="228600" cy="198438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8"/>
          <p:cNvSpPr/>
          <p:nvPr/>
        </p:nvSpPr>
        <p:spPr>
          <a:xfrm rot="10800000" flipH="1">
            <a:off x="2438400" y="4535488"/>
            <a:ext cx="228600" cy="198437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8"/>
          <p:cNvSpPr/>
          <p:nvPr/>
        </p:nvSpPr>
        <p:spPr>
          <a:xfrm rot="10800000" flipH="1">
            <a:off x="3048000" y="5175250"/>
            <a:ext cx="228600" cy="198438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8"/>
          <p:cNvSpPr/>
          <p:nvPr/>
        </p:nvSpPr>
        <p:spPr>
          <a:xfrm rot="10800000" flipH="1">
            <a:off x="3505200" y="3727450"/>
            <a:ext cx="228600" cy="198438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8"/>
          <p:cNvSpPr/>
          <p:nvPr/>
        </p:nvSpPr>
        <p:spPr>
          <a:xfrm rot="10800000" flipH="1">
            <a:off x="4114800" y="5327650"/>
            <a:ext cx="228600" cy="198438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8"/>
          <p:cNvSpPr/>
          <p:nvPr/>
        </p:nvSpPr>
        <p:spPr>
          <a:xfrm rot="10800000" flipH="1">
            <a:off x="4648200" y="5708650"/>
            <a:ext cx="228600" cy="198438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8"/>
          <p:cNvSpPr/>
          <p:nvPr/>
        </p:nvSpPr>
        <p:spPr>
          <a:xfrm rot="10800000" flipH="1">
            <a:off x="5181600" y="5678488"/>
            <a:ext cx="228600" cy="198437"/>
          </a:xfrm>
          <a:prstGeom prst="ellipse">
            <a:avLst/>
          </a:prstGeom>
          <a:solidFill>
            <a:srgbClr val="FF66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1" name="Google Shape;861;p48"/>
          <p:cNvCxnSpPr>
            <a:stCxn id="854" idx="0"/>
          </p:cNvCxnSpPr>
          <p:nvPr/>
        </p:nvCxnSpPr>
        <p:spPr>
          <a:xfrm>
            <a:off x="2095500" y="5068888"/>
            <a:ext cx="0" cy="7620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2" name="Google Shape;862;p48"/>
          <p:cNvCxnSpPr>
            <a:stCxn id="855" idx="0"/>
          </p:cNvCxnSpPr>
          <p:nvPr/>
        </p:nvCxnSpPr>
        <p:spPr>
          <a:xfrm>
            <a:off x="2552700" y="4733925"/>
            <a:ext cx="20700" cy="1049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3" name="Google Shape;863;p48"/>
          <p:cNvCxnSpPr>
            <a:stCxn id="857" idx="4"/>
          </p:cNvCxnSpPr>
          <p:nvPr/>
        </p:nvCxnSpPr>
        <p:spPr>
          <a:xfrm>
            <a:off x="3619500" y="3727450"/>
            <a:ext cx="38100" cy="2085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4" name="Google Shape;864;p48"/>
          <p:cNvCxnSpPr>
            <a:stCxn id="856" idx="0"/>
          </p:cNvCxnSpPr>
          <p:nvPr/>
        </p:nvCxnSpPr>
        <p:spPr>
          <a:xfrm>
            <a:off x="3162300" y="5373688"/>
            <a:ext cx="0" cy="4095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5" name="Google Shape;865;p48"/>
          <p:cNvCxnSpPr>
            <a:stCxn id="858" idx="0"/>
          </p:cNvCxnSpPr>
          <p:nvPr/>
        </p:nvCxnSpPr>
        <p:spPr>
          <a:xfrm>
            <a:off x="4229100" y="5526088"/>
            <a:ext cx="20700" cy="2745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66" name="Google Shape;866;p48"/>
          <p:cNvSpPr/>
          <p:nvPr/>
        </p:nvSpPr>
        <p:spPr>
          <a:xfrm>
            <a:off x="1905000" y="4306888"/>
            <a:ext cx="3667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867" name="Google Shape;867;p48"/>
          <p:cNvSpPr/>
          <p:nvPr/>
        </p:nvSpPr>
        <p:spPr>
          <a:xfrm>
            <a:off x="2376488" y="4002088"/>
            <a:ext cx="3667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868" name="Google Shape;868;p48"/>
          <p:cNvSpPr/>
          <p:nvPr/>
        </p:nvSpPr>
        <p:spPr>
          <a:xfrm>
            <a:off x="2971800" y="4621213"/>
            <a:ext cx="3667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869" name="Google Shape;869;p48"/>
          <p:cNvSpPr/>
          <p:nvPr/>
        </p:nvSpPr>
        <p:spPr>
          <a:xfrm>
            <a:off x="3748088" y="3468688"/>
            <a:ext cx="3667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870" name="Google Shape;870;p48"/>
          <p:cNvSpPr/>
          <p:nvPr/>
        </p:nvSpPr>
        <p:spPr>
          <a:xfrm>
            <a:off x="4038600" y="4840288"/>
            <a:ext cx="3667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9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152400" y="76200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graphicFrame>
        <p:nvGraphicFramePr>
          <p:cNvPr id="877" name="Google Shape;877;p49"/>
          <p:cNvGraphicFramePr/>
          <p:nvPr/>
        </p:nvGraphicFramePr>
        <p:xfrm>
          <a:off x="5334000" y="-1706880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0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 </a:t>
                      </a: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2</a:t>
                      </a:r>
                      <a:r>
                        <a:rPr lang="en-US" sz="2800" b="1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/>
                        <a:t>0</a:t>
                      </a:r>
                      <a:endParaRPr sz="2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/>
                        <a:t> </a:t>
                      </a: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/>
                        <a:t>0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2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FF06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rgbClr val="21FF06"/>
                          </a:solidFill>
                        </a:rPr>
                        <a:t>8</a:t>
                      </a: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 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78" name="Google Shape;878;p49"/>
          <p:cNvSpPr/>
          <p:nvPr/>
        </p:nvSpPr>
        <p:spPr>
          <a:xfrm>
            <a:off x="4419600" y="76200"/>
            <a:ext cx="51054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 of Output image :</a:t>
            </a:r>
            <a:endParaRPr/>
          </a:p>
        </p:txBody>
      </p:sp>
      <p:graphicFrame>
        <p:nvGraphicFramePr>
          <p:cNvPr id="879" name="Google Shape;879;p49"/>
          <p:cNvGraphicFramePr/>
          <p:nvPr/>
        </p:nvGraphicFramePr>
        <p:xfrm>
          <a:off x="6248400" y="868363"/>
          <a:ext cx="2743200" cy="5303925"/>
        </p:xfrm>
        <a:graphic>
          <a:graphicData uri="http://schemas.openxmlformats.org/drawingml/2006/table">
            <a:tbl>
              <a:tblPr firstRow="1" bandRow="1">
                <a:noFill/>
                <a:tableStyleId>{8BC401D0-010A-46F8-8F1F-44EBE2E50AAD}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Gray Value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0" name="Google Shape;880;p49"/>
          <p:cNvSpPr/>
          <p:nvPr/>
        </p:nvSpPr>
        <p:spPr>
          <a:xfrm>
            <a:off x="228600" y="762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881" name="Google Shape;881;p49"/>
          <p:cNvSpPr/>
          <p:nvPr/>
        </p:nvSpPr>
        <p:spPr>
          <a:xfrm>
            <a:off x="76200" y="2905125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of Output Image :</a:t>
            </a:r>
            <a:endParaRPr/>
          </a:p>
        </p:txBody>
      </p:sp>
      <p:graphicFrame>
        <p:nvGraphicFramePr>
          <p:cNvPr id="882" name="Google Shape;882;p49"/>
          <p:cNvGraphicFramePr/>
          <p:nvPr/>
        </p:nvGraphicFramePr>
        <p:xfrm>
          <a:off x="972896" y="762000"/>
          <a:ext cx="25323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83" name="Google Shape;883;p49"/>
          <p:cNvGrpSpPr/>
          <p:nvPr/>
        </p:nvGrpSpPr>
        <p:grpSpPr>
          <a:xfrm>
            <a:off x="52388" y="3581400"/>
            <a:ext cx="6119812" cy="2855912"/>
            <a:chOff x="52388" y="3544888"/>
            <a:chExt cx="6119812" cy="2855912"/>
          </a:xfrm>
        </p:grpSpPr>
        <p:grpSp>
          <p:nvGrpSpPr>
            <p:cNvPr id="884" name="Google Shape;884;p49"/>
            <p:cNvGrpSpPr/>
            <p:nvPr/>
          </p:nvGrpSpPr>
          <p:grpSpPr>
            <a:xfrm>
              <a:off x="990600" y="3773488"/>
              <a:ext cx="4419600" cy="2133600"/>
              <a:chOff x="838200" y="3505200"/>
              <a:chExt cx="4419600" cy="2133600"/>
            </a:xfrm>
          </p:grpSpPr>
          <p:cxnSp>
            <p:nvCxnSpPr>
              <p:cNvPr id="885" name="Google Shape;885;p49"/>
              <p:cNvCxnSpPr/>
              <p:nvPr/>
            </p:nvCxnSpPr>
            <p:spPr>
              <a:xfrm>
                <a:off x="838200" y="3505200"/>
                <a:ext cx="0" cy="21336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886" name="Google Shape;886;p49"/>
              <p:cNvCxnSpPr/>
              <p:nvPr/>
            </p:nvCxnSpPr>
            <p:spPr>
              <a:xfrm>
                <a:off x="838200" y="5638800"/>
                <a:ext cx="44196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887" name="Google Shape;887;p49"/>
            <p:cNvSpPr/>
            <p:nvPr/>
          </p:nvSpPr>
          <p:spPr>
            <a:xfrm>
              <a:off x="52388" y="3554413"/>
              <a:ext cx="92075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831850" y="5754688"/>
              <a:ext cx="534035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0    1    2    3    4    5    6    7    8    </a:t>
              </a:r>
              <a:r>
                <a:rPr lang="en-US" sz="3600" b="1">
                  <a:solidFill>
                    <a:srgbClr val="FF66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 rot="10800000" flipH="1">
              <a:off x="1447800" y="57546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 rot="10800000" flipH="1">
              <a:off x="1981200" y="46116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 rot="10800000" flipH="1">
              <a:off x="3048000" y="52514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 rot="10800000" flipH="1">
              <a:off x="4114800" y="38036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 rot="10800000" flipH="1">
              <a:off x="4648200" y="57848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 rot="10800000" flipH="1">
              <a:off x="5135563" y="54102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5" name="Google Shape;895;p49"/>
            <p:cNvCxnSpPr/>
            <p:nvPr/>
          </p:nvCxnSpPr>
          <p:spPr>
            <a:xfrm>
              <a:off x="2095500" y="5145088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896" name="Google Shape;896;p49"/>
            <p:cNvCxnSpPr/>
            <p:nvPr/>
          </p:nvCxnSpPr>
          <p:spPr>
            <a:xfrm>
              <a:off x="5257800" y="5602288"/>
              <a:ext cx="20638" cy="274637"/>
            </a:xfrm>
            <a:prstGeom prst="straightConnector1">
              <a:avLst/>
            </a:prstGeom>
            <a:noFill/>
            <a:ln w="571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897" name="Google Shape;897;p49"/>
            <p:cNvSpPr/>
            <p:nvPr/>
          </p:nvSpPr>
          <p:spPr>
            <a:xfrm>
              <a:off x="1905000" y="4078288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2971800" y="4697413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4357688" y="3544888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 rot="10800000" flipH="1">
              <a:off x="882650" y="4938713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1" name="Google Shape;901;p49"/>
            <p:cNvGrpSpPr/>
            <p:nvPr/>
          </p:nvGrpSpPr>
          <p:grpSpPr>
            <a:xfrm>
              <a:off x="990600" y="3857625"/>
              <a:ext cx="3276600" cy="2085975"/>
              <a:chOff x="690019" y="3857625"/>
              <a:chExt cx="3276289" cy="2085975"/>
            </a:xfrm>
          </p:grpSpPr>
          <p:cxnSp>
            <p:nvCxnSpPr>
              <p:cNvPr id="902" name="Google Shape;902;p49"/>
              <p:cNvCxnSpPr/>
              <p:nvPr/>
            </p:nvCxnSpPr>
            <p:spPr>
              <a:xfrm>
                <a:off x="1801249" y="4810125"/>
                <a:ext cx="20638" cy="1049338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3" name="Google Shape;903;p49"/>
              <p:cNvCxnSpPr/>
              <p:nvPr/>
            </p:nvCxnSpPr>
            <p:spPr>
              <a:xfrm>
                <a:off x="3928208" y="3857625"/>
                <a:ext cx="38100" cy="208597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4" name="Google Shape;904;p49"/>
              <p:cNvCxnSpPr/>
              <p:nvPr/>
            </p:nvCxnSpPr>
            <p:spPr>
              <a:xfrm>
                <a:off x="2899609" y="5449888"/>
                <a:ext cx="0" cy="40957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905" name="Google Shape;905;p49"/>
              <p:cNvCxnSpPr/>
              <p:nvPr/>
            </p:nvCxnSpPr>
            <p:spPr>
              <a:xfrm>
                <a:off x="690019" y="5135563"/>
                <a:ext cx="0" cy="7620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906" name="Google Shape;906;p49"/>
            <p:cNvSpPr/>
            <p:nvPr/>
          </p:nvSpPr>
          <p:spPr>
            <a:xfrm rot="10800000" flipH="1">
              <a:off x="2498725" y="5761038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5029200" y="48768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 rot="10800000" flipH="1">
              <a:off x="3581400" y="57912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547688" y="4733925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0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991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(c) 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Compare of Input and Output image Histogram</a:t>
            </a:r>
            <a:endParaRPr/>
          </a:p>
        </p:txBody>
      </p:sp>
      <p:sp>
        <p:nvSpPr>
          <p:cNvPr id="915" name="Google Shape;915;p50"/>
          <p:cNvSpPr txBox="1"/>
          <p:nvPr/>
        </p:nvSpPr>
        <p:spPr>
          <a:xfrm>
            <a:off x="457200" y="1066800"/>
            <a:ext cx="82296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has </a:t>
            </a: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pixel range </a:t>
            </a:r>
            <a:r>
              <a:rPr lang="en-US"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[2-6].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So, input image has LOW contrast. </a:t>
            </a:r>
            <a:endParaRPr sz="20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6" name="Google Shape;916;p50"/>
          <p:cNvSpPr txBox="1"/>
          <p:nvPr/>
        </p:nvSpPr>
        <p:spPr>
          <a:xfrm>
            <a:off x="457200" y="2273300"/>
            <a:ext cx="82296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 startAt="2"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pixel range [2-6] is increased to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[0-8]  in the output image.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Thus, Contrast of output image is improved.</a:t>
            </a:r>
            <a:endParaRPr sz="2000" b="1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7" name="Google Shape;917;p50"/>
          <p:cNvSpPr txBox="1"/>
          <p:nvPr/>
        </p:nvSpPr>
        <p:spPr>
          <a:xfrm>
            <a:off x="457200" y="3922713"/>
            <a:ext cx="82296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Distribution of pixels is NOT uniform  in both input and output image,</a:t>
            </a:r>
            <a:endParaRPr sz="20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8" name="Google Shape;918;p50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9" name="Google Shape;919;p50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1"/>
          <p:cNvSpPr/>
          <p:nvPr/>
        </p:nvSpPr>
        <p:spPr>
          <a:xfrm>
            <a:off x="831850" y="6335713"/>
            <a:ext cx="53403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0    1    2    3    4    5    6    7    8     </a:t>
            </a:r>
            <a:endParaRPr sz="2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26" name="Google Shape;926;p51"/>
          <p:cNvGrpSpPr/>
          <p:nvPr/>
        </p:nvGrpSpPr>
        <p:grpSpPr>
          <a:xfrm>
            <a:off x="0" y="69850"/>
            <a:ext cx="5867400" cy="6407150"/>
            <a:chOff x="0" y="39688"/>
            <a:chExt cx="5867400" cy="6407150"/>
          </a:xfrm>
        </p:grpSpPr>
        <p:grpSp>
          <p:nvGrpSpPr>
            <p:cNvPr id="927" name="Google Shape;927;p51"/>
            <p:cNvGrpSpPr/>
            <p:nvPr/>
          </p:nvGrpSpPr>
          <p:grpSpPr>
            <a:xfrm>
              <a:off x="990600" y="838200"/>
              <a:ext cx="4419600" cy="2133600"/>
              <a:chOff x="838200" y="3505200"/>
              <a:chExt cx="4419600" cy="2133600"/>
            </a:xfrm>
          </p:grpSpPr>
          <p:cxnSp>
            <p:nvCxnSpPr>
              <p:cNvPr id="928" name="Google Shape;928;p51"/>
              <p:cNvCxnSpPr/>
              <p:nvPr/>
            </p:nvCxnSpPr>
            <p:spPr>
              <a:xfrm>
                <a:off x="838200" y="3505200"/>
                <a:ext cx="0" cy="21336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929" name="Google Shape;929;p51"/>
              <p:cNvCxnSpPr/>
              <p:nvPr/>
            </p:nvCxnSpPr>
            <p:spPr>
              <a:xfrm>
                <a:off x="838200" y="5638800"/>
                <a:ext cx="44196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930" name="Google Shape;930;p51"/>
            <p:cNvSpPr/>
            <p:nvPr/>
          </p:nvSpPr>
          <p:spPr>
            <a:xfrm>
              <a:off x="52388" y="619125"/>
              <a:ext cx="92075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831850" y="2957513"/>
              <a:ext cx="4806950" cy="522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0    1    2    3    4    5    6    7    8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10800000" flipH="1">
              <a:off x="9144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10800000" flipH="1">
              <a:off x="14478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10800000" flipH="1">
              <a:off x="1981200" y="20113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10800000" flipH="1">
              <a:off x="2438400" y="1676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10800000" flipH="1">
              <a:off x="3048000" y="23161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10800000" flipH="1">
              <a:off x="3505200" y="8683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10800000" flipH="1">
              <a:off x="4114800" y="24685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10800000" flipH="1">
              <a:off x="4648200" y="28495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10800000" flipH="1">
              <a:off x="51816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1" name="Google Shape;941;p51"/>
            <p:cNvCxnSpPr>
              <a:stCxn id="934" idx="0"/>
            </p:cNvCxnSpPr>
            <p:nvPr/>
          </p:nvCxnSpPr>
          <p:spPr>
            <a:xfrm>
              <a:off x="2095500" y="2209800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42" name="Google Shape;942;p51"/>
            <p:cNvCxnSpPr>
              <a:stCxn id="935" idx="0"/>
            </p:cNvCxnSpPr>
            <p:nvPr/>
          </p:nvCxnSpPr>
          <p:spPr>
            <a:xfrm>
              <a:off x="2552700" y="1874838"/>
              <a:ext cx="20700" cy="10494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43" name="Google Shape;943;p51"/>
            <p:cNvCxnSpPr>
              <a:stCxn id="937" idx="4"/>
            </p:cNvCxnSpPr>
            <p:nvPr/>
          </p:nvCxnSpPr>
          <p:spPr>
            <a:xfrm>
              <a:off x="3619500" y="868363"/>
              <a:ext cx="38100" cy="20859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44" name="Google Shape;944;p51"/>
            <p:cNvCxnSpPr>
              <a:stCxn id="936" idx="0"/>
            </p:cNvCxnSpPr>
            <p:nvPr/>
          </p:nvCxnSpPr>
          <p:spPr>
            <a:xfrm>
              <a:off x="3162300" y="2514600"/>
              <a:ext cx="0" cy="409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45" name="Google Shape;945;p51"/>
            <p:cNvCxnSpPr>
              <a:stCxn id="938" idx="0"/>
            </p:cNvCxnSpPr>
            <p:nvPr/>
          </p:nvCxnSpPr>
          <p:spPr>
            <a:xfrm>
              <a:off x="4229100" y="2667000"/>
              <a:ext cx="20700" cy="274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946" name="Google Shape;946;p51"/>
            <p:cNvSpPr/>
            <p:nvPr/>
          </p:nvSpPr>
          <p:spPr>
            <a:xfrm>
              <a:off x="1905000" y="14478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2376488" y="1143000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2971800" y="1762125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3748088" y="609600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4038600" y="19812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5486400" y="2514600"/>
              <a:ext cx="3810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0" y="39688"/>
              <a:ext cx="47244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Histogram of Input Image :</a:t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0" y="3454400"/>
              <a:ext cx="47244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Histogram of Output Image :</a:t>
              </a:r>
              <a:endParaRPr/>
            </a:p>
          </p:txBody>
        </p:sp>
        <p:grpSp>
          <p:nvGrpSpPr>
            <p:cNvPr id="954" name="Google Shape;954;p51"/>
            <p:cNvGrpSpPr/>
            <p:nvPr/>
          </p:nvGrpSpPr>
          <p:grpSpPr>
            <a:xfrm>
              <a:off x="990600" y="4230688"/>
              <a:ext cx="4419600" cy="2133600"/>
              <a:chOff x="838200" y="3505200"/>
              <a:chExt cx="4419600" cy="2133600"/>
            </a:xfrm>
          </p:grpSpPr>
          <p:cxnSp>
            <p:nvCxnSpPr>
              <p:cNvPr id="955" name="Google Shape;955;p51"/>
              <p:cNvCxnSpPr/>
              <p:nvPr/>
            </p:nvCxnSpPr>
            <p:spPr>
              <a:xfrm>
                <a:off x="838200" y="3505200"/>
                <a:ext cx="0" cy="21336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956" name="Google Shape;956;p51"/>
              <p:cNvCxnSpPr/>
              <p:nvPr/>
            </p:nvCxnSpPr>
            <p:spPr>
              <a:xfrm>
                <a:off x="838200" y="5638800"/>
                <a:ext cx="44196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957" name="Google Shape;957;p51"/>
            <p:cNvSpPr/>
            <p:nvPr/>
          </p:nvSpPr>
          <p:spPr>
            <a:xfrm>
              <a:off x="0" y="4011613"/>
              <a:ext cx="92075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10800000" flipH="1">
              <a:off x="1447800" y="62118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10800000" flipH="1">
              <a:off x="1981200" y="50688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10800000" flipH="1">
              <a:off x="3048000" y="57086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10800000" flipH="1">
              <a:off x="4114800" y="42608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10800000" flipH="1">
              <a:off x="4648200" y="62420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10800000" flipH="1">
              <a:off x="5135563" y="5867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4" name="Google Shape;964;p51"/>
            <p:cNvCxnSpPr/>
            <p:nvPr/>
          </p:nvCxnSpPr>
          <p:spPr>
            <a:xfrm>
              <a:off x="2095500" y="5602288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65" name="Google Shape;965;p51"/>
            <p:cNvCxnSpPr>
              <a:stCxn id="959" idx="0"/>
            </p:cNvCxnSpPr>
            <p:nvPr/>
          </p:nvCxnSpPr>
          <p:spPr>
            <a:xfrm>
              <a:off x="2095500" y="5267325"/>
              <a:ext cx="20700" cy="10494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66" name="Google Shape;966;p51"/>
            <p:cNvCxnSpPr/>
            <p:nvPr/>
          </p:nvCxnSpPr>
          <p:spPr>
            <a:xfrm>
              <a:off x="4229100" y="4260850"/>
              <a:ext cx="38100" cy="2085975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67" name="Google Shape;967;p51"/>
            <p:cNvCxnSpPr>
              <a:stCxn id="960" idx="0"/>
            </p:cNvCxnSpPr>
            <p:nvPr/>
          </p:nvCxnSpPr>
          <p:spPr>
            <a:xfrm>
              <a:off x="3162300" y="5907088"/>
              <a:ext cx="0" cy="409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968" name="Google Shape;968;p51"/>
            <p:cNvCxnSpPr/>
            <p:nvPr/>
          </p:nvCxnSpPr>
          <p:spPr>
            <a:xfrm>
              <a:off x="5257800" y="6059488"/>
              <a:ext cx="20638" cy="274637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969" name="Google Shape;969;p51"/>
            <p:cNvSpPr/>
            <p:nvPr/>
          </p:nvSpPr>
          <p:spPr>
            <a:xfrm>
              <a:off x="1905000" y="4535488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2971800" y="5154613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4357688" y="4002088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 rot="10800000" flipH="1">
              <a:off x="882650" y="5395913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3" name="Google Shape;973;p51"/>
            <p:cNvCxnSpPr>
              <a:stCxn id="972" idx="0"/>
            </p:cNvCxnSpPr>
            <p:nvPr/>
          </p:nvCxnSpPr>
          <p:spPr>
            <a:xfrm>
              <a:off x="996950" y="5592763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974" name="Google Shape;974;p51"/>
            <p:cNvSpPr/>
            <p:nvPr/>
          </p:nvSpPr>
          <p:spPr>
            <a:xfrm rot="10800000" flipH="1">
              <a:off x="2498725" y="6218238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5029200" y="53340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976" name="Google Shape;976;p51"/>
            <p:cNvSpPr/>
            <p:nvPr/>
          </p:nvSpPr>
          <p:spPr>
            <a:xfrm rot="10800000" flipH="1">
              <a:off x="3581400" y="6248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457200" y="5191125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</p:grpSp>
      <p:sp>
        <p:nvSpPr>
          <p:cNvPr id="978" name="Google Shape;978;p51"/>
          <p:cNvSpPr/>
          <p:nvPr/>
        </p:nvSpPr>
        <p:spPr>
          <a:xfrm>
            <a:off x="5546725" y="5943600"/>
            <a:ext cx="7778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36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9" name="Google Shape;979;p51"/>
          <p:cNvSpPr txBox="1"/>
          <p:nvPr/>
        </p:nvSpPr>
        <p:spPr>
          <a:xfrm>
            <a:off x="5745163" y="228600"/>
            <a:ext cx="3322637" cy="267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AutoNum type="arabicPeriod"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has </a:t>
            </a:r>
            <a:r>
              <a:rPr lang="en-US" sz="28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pixel range </a:t>
            </a: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[2-6].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8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input image has LOW Contrast</a:t>
            </a:r>
            <a:endParaRPr sz="2000" b="1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0" name="Google Shape;980;p51"/>
          <p:cNvSpPr/>
          <p:nvPr/>
        </p:nvSpPr>
        <p:spPr>
          <a:xfrm>
            <a:off x="5791200" y="3200400"/>
            <a:ext cx="3352800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 startAt="2"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pixel range [2-6] is increased to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[0-8]  in the output image.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Thus, Contrast of output image is improved.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7696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0" lvl="2" indent="-790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/>
              <a:t>Let  </a:t>
            </a:r>
            <a:r>
              <a:rPr lang="en-US" sz="4000" b="1">
                <a:solidFill>
                  <a:srgbClr val="C00000"/>
                </a:solidFill>
              </a:rPr>
              <a:t>  r</a:t>
            </a:r>
            <a:r>
              <a:rPr lang="en-US" sz="3200"/>
              <a:t>  denotes input image pixel value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   and   </a:t>
            </a:r>
            <a:r>
              <a:rPr lang="en-US" sz="4000" b="1">
                <a:solidFill>
                  <a:srgbClr val="C00000"/>
                </a:solidFill>
              </a:rPr>
              <a:t>s</a:t>
            </a:r>
            <a:r>
              <a:rPr lang="en-US" b="1"/>
              <a:t>  </a:t>
            </a:r>
            <a:r>
              <a:rPr lang="en-US"/>
              <a:t>denotes output image pixel value</a:t>
            </a:r>
            <a:endParaRPr/>
          </a:p>
          <a:p>
            <a:pPr marL="342900" lvl="0" indent="-342900" algn="l" rtl="0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   </a:t>
            </a:r>
            <a:r>
              <a:rPr lang="en-US" sz="2800"/>
              <a:t>Then </a:t>
            </a:r>
            <a:r>
              <a:rPr lang="en-US" sz="4000"/>
              <a:t>   </a:t>
            </a:r>
            <a:r>
              <a:rPr lang="en-US" sz="3500" b="1">
                <a:latin typeface="Arial"/>
                <a:ea typeface="Arial"/>
                <a:cs typeface="Arial"/>
                <a:sym typeface="Arial"/>
              </a:rPr>
              <a:t>S = T (r)</a:t>
            </a:r>
            <a:endParaRPr/>
          </a:p>
          <a:p>
            <a:pPr marL="342900" lvl="0" indent="-342900" algn="l" rtl="0">
              <a:spcBef>
                <a:spcPts val="64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/>
              <a:t>    where </a:t>
            </a:r>
            <a:r>
              <a:rPr lang="en-US" sz="3500" b="1">
                <a:solidFill>
                  <a:srgbClr val="FF0000"/>
                </a:solidFill>
              </a:rPr>
              <a:t> T   </a:t>
            </a:r>
            <a:r>
              <a:rPr lang="en-US" sz="2800"/>
              <a:t>is  any Spatial Domain Tx function. </a:t>
            </a:r>
            <a:endParaRPr/>
          </a:p>
          <a:p>
            <a:pPr marL="514350" lvl="0" indent="-32639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52400" y="22860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93738" marR="0" lvl="0" indent="-6937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[1]  Image Enhancement using Zero Memory Point Operations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2"/>
          <p:cNvSpPr/>
          <p:nvPr/>
        </p:nvSpPr>
        <p:spPr>
          <a:xfrm>
            <a:off x="0" y="39688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of Input Image :</a:t>
            </a:r>
            <a:endParaRPr/>
          </a:p>
        </p:txBody>
      </p:sp>
      <p:grpSp>
        <p:nvGrpSpPr>
          <p:cNvPr id="987" name="Google Shape;987;p52"/>
          <p:cNvGrpSpPr/>
          <p:nvPr/>
        </p:nvGrpSpPr>
        <p:grpSpPr>
          <a:xfrm>
            <a:off x="0" y="609600"/>
            <a:ext cx="6324600" cy="6248400"/>
            <a:chOff x="0" y="609600"/>
            <a:chExt cx="6324600" cy="6248400"/>
          </a:xfrm>
        </p:grpSpPr>
        <p:grpSp>
          <p:nvGrpSpPr>
            <p:cNvPr id="988" name="Google Shape;988;p52"/>
            <p:cNvGrpSpPr/>
            <p:nvPr/>
          </p:nvGrpSpPr>
          <p:grpSpPr>
            <a:xfrm>
              <a:off x="990600" y="838200"/>
              <a:ext cx="4419600" cy="2133600"/>
              <a:chOff x="838200" y="3505200"/>
              <a:chExt cx="4419600" cy="2133600"/>
            </a:xfrm>
          </p:grpSpPr>
          <p:cxnSp>
            <p:nvCxnSpPr>
              <p:cNvPr id="989" name="Google Shape;989;p52"/>
              <p:cNvCxnSpPr/>
              <p:nvPr/>
            </p:nvCxnSpPr>
            <p:spPr>
              <a:xfrm>
                <a:off x="838200" y="3505200"/>
                <a:ext cx="0" cy="21336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990" name="Google Shape;990;p52"/>
              <p:cNvCxnSpPr/>
              <p:nvPr/>
            </p:nvCxnSpPr>
            <p:spPr>
              <a:xfrm>
                <a:off x="838200" y="5638800"/>
                <a:ext cx="44196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991" name="Google Shape;991;p52"/>
            <p:cNvSpPr/>
            <p:nvPr/>
          </p:nvSpPr>
          <p:spPr>
            <a:xfrm>
              <a:off x="52388" y="619125"/>
              <a:ext cx="92075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831850" y="2982913"/>
              <a:ext cx="4806950" cy="522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0    1    2    3    4    5    6    7    8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 rot="10800000" flipH="1">
              <a:off x="9144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 rot="10800000" flipH="1">
              <a:off x="14478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 rot="10800000" flipH="1">
              <a:off x="1981200" y="20113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 rot="10800000" flipH="1">
              <a:off x="2438400" y="1676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 rot="10800000" flipH="1">
              <a:off x="3048000" y="23161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 rot="10800000" flipH="1">
              <a:off x="3505200" y="8683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2"/>
            <p:cNvSpPr/>
            <p:nvPr/>
          </p:nvSpPr>
          <p:spPr>
            <a:xfrm rot="10800000" flipH="1">
              <a:off x="4114800" y="24685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 rot="10800000" flipH="1">
              <a:off x="4648200" y="2849563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 rot="10800000" flipH="1">
              <a:off x="5181600" y="2819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02" name="Google Shape;1002;p52"/>
            <p:cNvCxnSpPr>
              <a:stCxn id="995" idx="0"/>
            </p:cNvCxnSpPr>
            <p:nvPr/>
          </p:nvCxnSpPr>
          <p:spPr>
            <a:xfrm>
              <a:off x="2095500" y="2209800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03" name="Google Shape;1003;p52"/>
            <p:cNvCxnSpPr>
              <a:stCxn id="996" idx="0"/>
            </p:cNvCxnSpPr>
            <p:nvPr/>
          </p:nvCxnSpPr>
          <p:spPr>
            <a:xfrm>
              <a:off x="2552700" y="1874838"/>
              <a:ext cx="20700" cy="10494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04" name="Google Shape;1004;p52"/>
            <p:cNvCxnSpPr>
              <a:stCxn id="998" idx="4"/>
            </p:cNvCxnSpPr>
            <p:nvPr/>
          </p:nvCxnSpPr>
          <p:spPr>
            <a:xfrm>
              <a:off x="3619500" y="868363"/>
              <a:ext cx="38100" cy="20859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05" name="Google Shape;1005;p52"/>
            <p:cNvCxnSpPr>
              <a:stCxn id="997" idx="0"/>
            </p:cNvCxnSpPr>
            <p:nvPr/>
          </p:nvCxnSpPr>
          <p:spPr>
            <a:xfrm>
              <a:off x="3162300" y="2514600"/>
              <a:ext cx="0" cy="409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06" name="Google Shape;1006;p52"/>
            <p:cNvCxnSpPr>
              <a:stCxn id="999" idx="0"/>
            </p:cNvCxnSpPr>
            <p:nvPr/>
          </p:nvCxnSpPr>
          <p:spPr>
            <a:xfrm>
              <a:off x="4229100" y="2667000"/>
              <a:ext cx="20700" cy="274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007" name="Google Shape;1007;p52"/>
            <p:cNvSpPr/>
            <p:nvPr/>
          </p:nvSpPr>
          <p:spPr>
            <a:xfrm>
              <a:off x="1905000" y="14478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2376488" y="1143000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2971800" y="1762125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3748088" y="609600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4038600" y="19812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5486400" y="2514600"/>
              <a:ext cx="3810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0" y="3514725"/>
              <a:ext cx="47244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Histogram of Output Image :</a:t>
              </a:r>
              <a:endParaRPr/>
            </a:p>
          </p:txBody>
        </p:sp>
        <p:grpSp>
          <p:nvGrpSpPr>
            <p:cNvPr id="1014" name="Google Shape;1014;p52"/>
            <p:cNvGrpSpPr/>
            <p:nvPr/>
          </p:nvGrpSpPr>
          <p:grpSpPr>
            <a:xfrm>
              <a:off x="990600" y="4230688"/>
              <a:ext cx="4419600" cy="2133600"/>
              <a:chOff x="838200" y="3505200"/>
              <a:chExt cx="4419600" cy="2133600"/>
            </a:xfrm>
          </p:grpSpPr>
          <p:cxnSp>
            <p:nvCxnSpPr>
              <p:cNvPr id="1015" name="Google Shape;1015;p52"/>
              <p:cNvCxnSpPr/>
              <p:nvPr/>
            </p:nvCxnSpPr>
            <p:spPr>
              <a:xfrm>
                <a:off x="838200" y="3505200"/>
                <a:ext cx="0" cy="21336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016" name="Google Shape;1016;p52"/>
              <p:cNvCxnSpPr/>
              <p:nvPr/>
            </p:nvCxnSpPr>
            <p:spPr>
              <a:xfrm>
                <a:off x="838200" y="5638800"/>
                <a:ext cx="44196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D0D0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017" name="Google Shape;1017;p52"/>
            <p:cNvSpPr/>
            <p:nvPr/>
          </p:nvSpPr>
          <p:spPr>
            <a:xfrm>
              <a:off x="0" y="4011613"/>
              <a:ext cx="920750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831850" y="6335713"/>
              <a:ext cx="5340350" cy="522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F612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0    1    2    3    4    5    6    7    8     </a:t>
              </a:r>
              <a:endParaRPr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9" name="Google Shape;1019;p52"/>
            <p:cNvSpPr/>
            <p:nvPr/>
          </p:nvSpPr>
          <p:spPr>
            <a:xfrm rot="10800000" flipH="1">
              <a:off x="1447800" y="62118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2"/>
            <p:cNvSpPr/>
            <p:nvPr/>
          </p:nvSpPr>
          <p:spPr>
            <a:xfrm rot="10800000" flipH="1">
              <a:off x="1981200" y="5068888"/>
              <a:ext cx="228600" cy="198437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2"/>
            <p:cNvSpPr/>
            <p:nvPr/>
          </p:nvSpPr>
          <p:spPr>
            <a:xfrm rot="10800000" flipH="1">
              <a:off x="3048000" y="57086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2"/>
            <p:cNvSpPr/>
            <p:nvPr/>
          </p:nvSpPr>
          <p:spPr>
            <a:xfrm rot="10800000" flipH="1">
              <a:off x="4114800" y="42608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2"/>
            <p:cNvSpPr/>
            <p:nvPr/>
          </p:nvSpPr>
          <p:spPr>
            <a:xfrm rot="10800000" flipH="1">
              <a:off x="4648200" y="624205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 rot="10800000" flipH="1">
              <a:off x="5135563" y="5867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5" name="Google Shape;1025;p52"/>
            <p:cNvCxnSpPr/>
            <p:nvPr/>
          </p:nvCxnSpPr>
          <p:spPr>
            <a:xfrm>
              <a:off x="2095500" y="5602288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26" name="Google Shape;1026;p52"/>
            <p:cNvCxnSpPr>
              <a:stCxn id="1020" idx="0"/>
            </p:cNvCxnSpPr>
            <p:nvPr/>
          </p:nvCxnSpPr>
          <p:spPr>
            <a:xfrm>
              <a:off x="2095500" y="5267325"/>
              <a:ext cx="20700" cy="10494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27" name="Google Shape;1027;p52"/>
            <p:cNvCxnSpPr/>
            <p:nvPr/>
          </p:nvCxnSpPr>
          <p:spPr>
            <a:xfrm>
              <a:off x="4229100" y="4260850"/>
              <a:ext cx="38100" cy="2085975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28" name="Google Shape;1028;p52"/>
            <p:cNvCxnSpPr>
              <a:stCxn id="1021" idx="0"/>
            </p:cNvCxnSpPr>
            <p:nvPr/>
          </p:nvCxnSpPr>
          <p:spPr>
            <a:xfrm>
              <a:off x="3162300" y="5907088"/>
              <a:ext cx="0" cy="4095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029" name="Google Shape;1029;p52"/>
            <p:cNvCxnSpPr/>
            <p:nvPr/>
          </p:nvCxnSpPr>
          <p:spPr>
            <a:xfrm>
              <a:off x="5257800" y="6059488"/>
              <a:ext cx="20638" cy="274637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030" name="Google Shape;1030;p52"/>
            <p:cNvSpPr/>
            <p:nvPr/>
          </p:nvSpPr>
          <p:spPr>
            <a:xfrm>
              <a:off x="1905000" y="4535488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2971800" y="5154613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4357688" y="4002088"/>
              <a:ext cx="36671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 rot="10800000" flipH="1">
              <a:off x="882650" y="5395913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4" name="Google Shape;1034;p52"/>
            <p:cNvCxnSpPr>
              <a:stCxn id="1033" idx="0"/>
            </p:cNvCxnSpPr>
            <p:nvPr/>
          </p:nvCxnSpPr>
          <p:spPr>
            <a:xfrm>
              <a:off x="996950" y="5592763"/>
              <a:ext cx="0" cy="76200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035" name="Google Shape;1035;p52"/>
            <p:cNvSpPr/>
            <p:nvPr/>
          </p:nvSpPr>
          <p:spPr>
            <a:xfrm rot="10800000" flipH="1">
              <a:off x="2498725" y="6218238"/>
              <a:ext cx="228600" cy="196850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5029200" y="5334000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 rot="10800000" flipH="1">
              <a:off x="3581400" y="6248400"/>
              <a:ext cx="228600" cy="198438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457200" y="5191125"/>
              <a:ext cx="366713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5546725" y="5943600"/>
              <a:ext cx="777875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40" name="Google Shape;1040;p52"/>
          <p:cNvSpPr txBox="1"/>
          <p:nvPr/>
        </p:nvSpPr>
        <p:spPr>
          <a:xfrm>
            <a:off x="6172200" y="152400"/>
            <a:ext cx="2819400" cy="267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</a:t>
            </a:r>
            <a:r>
              <a:rPr lang="en-US" sz="28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pixels is NOT uniform  in both input and output image</a:t>
            </a:r>
            <a:endParaRPr sz="2000" b="1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6" name="Google Shape;1046;p53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7" name="Google Shape;1047;p53"/>
          <p:cNvSpPr txBox="1"/>
          <p:nvPr/>
        </p:nvSpPr>
        <p:spPr>
          <a:xfrm>
            <a:off x="152400" y="152400"/>
            <a:ext cx="85344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Ex.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Given                                       Threshold T = 4</a:t>
            </a:r>
            <a:endParaRPr/>
          </a:p>
        </p:txBody>
      </p:sp>
      <p:sp>
        <p:nvSpPr>
          <p:cNvPr id="1048" name="Google Shape;1048;p53"/>
          <p:cNvSpPr/>
          <p:nvPr/>
        </p:nvSpPr>
        <p:spPr>
          <a:xfrm>
            <a:off x="5032375" y="3184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1049" name="Google Shape;1049;p53"/>
          <p:cNvGraphicFramePr/>
          <p:nvPr/>
        </p:nvGraphicFramePr>
        <p:xfrm>
          <a:off x="5947203" y="3185160"/>
          <a:ext cx="28920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0" name="Google Shape;1050;p53"/>
          <p:cNvSpPr/>
          <p:nvPr/>
        </p:nvSpPr>
        <p:spPr>
          <a:xfrm>
            <a:off x="5032375" y="23463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Ouput Image :</a:t>
            </a:r>
            <a:endParaRPr/>
          </a:p>
        </p:txBody>
      </p:sp>
      <p:sp>
        <p:nvSpPr>
          <p:cNvPr id="1051" name="Google Shape;1051;p53"/>
          <p:cNvSpPr/>
          <p:nvPr/>
        </p:nvSpPr>
        <p:spPr>
          <a:xfrm>
            <a:off x="228600" y="1720850"/>
            <a:ext cx="17589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sp>
        <p:nvSpPr>
          <p:cNvPr id="1052" name="Google Shape;1052;p53"/>
          <p:cNvSpPr txBox="1"/>
          <p:nvPr/>
        </p:nvSpPr>
        <p:spPr>
          <a:xfrm>
            <a:off x="228600" y="3170238"/>
            <a:ext cx="3200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By Thresholding Tx,                                </a:t>
            </a:r>
            <a:endParaRPr/>
          </a:p>
        </p:txBody>
      </p:sp>
      <p:sp>
        <p:nvSpPr>
          <p:cNvPr id="1053" name="Google Shape;1053;p53"/>
          <p:cNvSpPr/>
          <p:nvPr/>
        </p:nvSpPr>
        <p:spPr>
          <a:xfrm>
            <a:off x="304800" y="3927475"/>
            <a:ext cx="3505200" cy="1939925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r &gt; (T = 4)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15 (Max = L-1)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0 </a:t>
            </a:r>
            <a:endParaRPr/>
          </a:p>
        </p:txBody>
      </p:sp>
      <p:pic>
        <p:nvPicPr>
          <p:cNvPr id="1054" name="Google Shape;105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550" y="152400"/>
            <a:ext cx="2882900" cy="17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3"/>
          <p:cNvSpPr txBox="1"/>
          <p:nvPr/>
        </p:nvSpPr>
        <p:spPr>
          <a:xfrm>
            <a:off x="228600" y="2438400"/>
            <a:ext cx="37338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Max Pixel Value =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So, L =  2</a:t>
            </a:r>
            <a:r>
              <a:rPr lang="en-US" sz="2800" baseline="30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  </a:t>
            </a:r>
            <a:r>
              <a:rPr lang="en-US" sz="28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== 16                              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1" name="Google Shape;10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05000"/>
            <a:ext cx="4572000" cy="254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4"/>
          <p:cNvSpPr/>
          <p:nvPr/>
        </p:nvSpPr>
        <p:spPr>
          <a:xfrm>
            <a:off x="0" y="866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3" name="Google Shape;1063;p54"/>
          <p:cNvSpPr txBox="1"/>
          <p:nvPr/>
        </p:nvSpPr>
        <p:spPr>
          <a:xfrm>
            <a:off x="76200" y="152400"/>
            <a:ext cx="8915400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Q5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gray image to Binary Image.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Select appropriate value of threshold from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the histogram. </a:t>
            </a:r>
            <a:endParaRPr/>
          </a:p>
        </p:txBody>
      </p:sp>
      <p:sp>
        <p:nvSpPr>
          <p:cNvPr id="1064" name="Google Shape;1064;p54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5" name="Google Shape;1065;p54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p55"/>
          <p:cNvSpPr/>
          <p:nvPr/>
        </p:nvSpPr>
        <p:spPr>
          <a:xfrm>
            <a:off x="0" y="866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55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3" name="Google Shape;1073;p55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74" name="Google Shape;1074;p55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075" name="Google Shape;1075;p55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6" name="Google Shape;1076;p55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77" name="Google Shape;1077;p55"/>
          <p:cNvSpPr/>
          <p:nvPr/>
        </p:nvSpPr>
        <p:spPr>
          <a:xfrm>
            <a:off x="6019800" y="188913"/>
            <a:ext cx="36576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 of image  F:</a:t>
            </a:r>
            <a:endParaRPr/>
          </a:p>
        </p:txBody>
      </p:sp>
      <p:graphicFrame>
        <p:nvGraphicFramePr>
          <p:cNvPr id="1078" name="Google Shape;1078;p55"/>
          <p:cNvGraphicFramePr/>
          <p:nvPr/>
        </p:nvGraphicFramePr>
        <p:xfrm>
          <a:off x="6248400" y="1309688"/>
          <a:ext cx="2743200" cy="4786400"/>
        </p:xfrm>
        <a:graphic>
          <a:graphicData uri="http://schemas.openxmlformats.org/drawingml/2006/table">
            <a:tbl>
              <a:tblPr firstRow="1" bandRow="1">
                <a:noFill/>
                <a:tableStyleId>{8BC401D0-010A-46F8-8F1F-44EBE2E50AAD}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Gry Value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79" name="Google Shape;107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00200"/>
            <a:ext cx="4572000" cy="254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55"/>
          <p:cNvSpPr/>
          <p:nvPr/>
        </p:nvSpPr>
        <p:spPr>
          <a:xfrm>
            <a:off x="0" y="188913"/>
            <a:ext cx="47244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 </a:t>
            </a:r>
            <a:r>
              <a:rPr lang="en-US" sz="2800" b="1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plot Histogram of Input Image :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6" name="Google Shape;1086;p56"/>
          <p:cNvSpPr/>
          <p:nvPr/>
        </p:nvSpPr>
        <p:spPr>
          <a:xfrm>
            <a:off x="0" y="866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7" name="Google Shape;1087;p56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8" name="Google Shape;1088;p56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89" name="Google Shape;1089;p56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090" name="Google Shape;1090;p56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1" name="Google Shape;1091;p56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44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92" name="Google Shape;1092;p56"/>
          <p:cNvSpPr/>
          <p:nvPr/>
        </p:nvSpPr>
        <p:spPr>
          <a:xfrm>
            <a:off x="6019800" y="188913"/>
            <a:ext cx="36576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 of image  F:</a:t>
            </a:r>
            <a:endParaRPr/>
          </a:p>
        </p:txBody>
      </p:sp>
      <p:graphicFrame>
        <p:nvGraphicFramePr>
          <p:cNvPr id="1093" name="Google Shape;1093;p56"/>
          <p:cNvGraphicFramePr/>
          <p:nvPr/>
        </p:nvGraphicFramePr>
        <p:xfrm>
          <a:off x="6248400" y="1309688"/>
          <a:ext cx="2743200" cy="4786400"/>
        </p:xfrm>
        <a:graphic>
          <a:graphicData uri="http://schemas.openxmlformats.org/drawingml/2006/table">
            <a:tbl>
              <a:tblPr firstRow="1" bandRow="1">
                <a:noFill/>
                <a:tableStyleId>{8BC401D0-010A-46F8-8F1F-44EBE2E50AAD}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Gray Value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94" name="Google Shape;109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00200"/>
            <a:ext cx="4572000" cy="254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6"/>
          <p:cNvSpPr/>
          <p:nvPr/>
        </p:nvSpPr>
        <p:spPr>
          <a:xfrm>
            <a:off x="0" y="188913"/>
            <a:ext cx="47244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 </a:t>
            </a:r>
            <a:r>
              <a:rPr lang="en-US" sz="2800" b="1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plot Histogram of Input Image 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1" name="Google Shape;1101;p57"/>
          <p:cNvSpPr/>
          <p:nvPr/>
        </p:nvSpPr>
        <p:spPr>
          <a:xfrm>
            <a:off x="0" y="866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2" name="Google Shape;1102;p57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3" name="Google Shape;1103;p57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04" name="Google Shape;1104;p57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105" name="Google Shape;1105;p57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6" name="Google Shape;1106;p57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07" name="Google Shape;1107;p57"/>
          <p:cNvSpPr/>
          <p:nvPr/>
        </p:nvSpPr>
        <p:spPr>
          <a:xfrm>
            <a:off x="6019800" y="188913"/>
            <a:ext cx="36576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Table of image  F:</a:t>
            </a:r>
            <a:endParaRPr/>
          </a:p>
        </p:txBody>
      </p:sp>
      <p:graphicFrame>
        <p:nvGraphicFramePr>
          <p:cNvPr id="1108" name="Google Shape;1108;p57"/>
          <p:cNvGraphicFramePr/>
          <p:nvPr/>
        </p:nvGraphicFramePr>
        <p:xfrm>
          <a:off x="6248400" y="1309688"/>
          <a:ext cx="2743200" cy="4786400"/>
        </p:xfrm>
        <a:graphic>
          <a:graphicData uri="http://schemas.openxmlformats.org/drawingml/2006/table">
            <a:tbl>
              <a:tblPr>
                <a:noFill/>
                <a:tableStyleId>{A6B7A5CA-60DB-4786-855F-1D905EB5BEC5}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Gray Value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09" name="Google Shape;1109;p57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0" name="Google Shape;111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28600"/>
            <a:ext cx="3505200" cy="19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7"/>
          <p:cNvSpPr/>
          <p:nvPr/>
        </p:nvSpPr>
        <p:spPr>
          <a:xfrm>
            <a:off x="0" y="22860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of Input Image :</a:t>
            </a:r>
            <a:endParaRPr/>
          </a:p>
        </p:txBody>
      </p:sp>
      <p:grpSp>
        <p:nvGrpSpPr>
          <p:cNvPr id="1112" name="Google Shape;1112;p57"/>
          <p:cNvGrpSpPr/>
          <p:nvPr/>
        </p:nvGrpSpPr>
        <p:grpSpPr>
          <a:xfrm>
            <a:off x="52388" y="2971800"/>
            <a:ext cx="5815012" cy="3084513"/>
            <a:chOff x="52388" y="2971800"/>
            <a:chExt cx="5815012" cy="3084513"/>
          </a:xfrm>
        </p:grpSpPr>
        <p:grpSp>
          <p:nvGrpSpPr>
            <p:cNvPr id="1113" name="Google Shape;1113;p57"/>
            <p:cNvGrpSpPr/>
            <p:nvPr/>
          </p:nvGrpSpPr>
          <p:grpSpPr>
            <a:xfrm>
              <a:off x="52388" y="2971800"/>
              <a:ext cx="5815012" cy="3084513"/>
              <a:chOff x="52388" y="2971800"/>
              <a:chExt cx="5815012" cy="3084513"/>
            </a:xfrm>
          </p:grpSpPr>
          <p:grpSp>
            <p:nvGrpSpPr>
              <p:cNvPr id="1114" name="Google Shape;1114;p57"/>
              <p:cNvGrpSpPr/>
              <p:nvPr/>
            </p:nvGrpSpPr>
            <p:grpSpPr>
              <a:xfrm>
                <a:off x="996950" y="2971800"/>
                <a:ext cx="4413250" cy="2551113"/>
                <a:chOff x="838200" y="3505200"/>
                <a:chExt cx="4419600" cy="2133600"/>
              </a:xfrm>
            </p:grpSpPr>
            <p:cxnSp>
              <p:nvCxnSpPr>
                <p:cNvPr id="1115" name="Google Shape;1115;p57"/>
                <p:cNvCxnSpPr/>
                <p:nvPr/>
              </p:nvCxnSpPr>
              <p:spPr>
                <a:xfrm>
                  <a:off x="838200" y="3505200"/>
                  <a:ext cx="0" cy="2133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116" name="Google Shape;1116;p57"/>
                <p:cNvCxnSpPr/>
                <p:nvPr/>
              </p:nvCxnSpPr>
              <p:spPr>
                <a:xfrm>
                  <a:off x="838200" y="5638800"/>
                  <a:ext cx="44196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</p:grpSp>
          <p:sp>
            <p:nvSpPr>
              <p:cNvPr id="1117" name="Google Shape;1117;p57"/>
              <p:cNvSpPr/>
              <p:nvPr/>
            </p:nvSpPr>
            <p:spPr>
              <a:xfrm>
                <a:off x="52388" y="3170238"/>
                <a:ext cx="920750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4F622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Freq</a:t>
                </a:r>
                <a:endParaRPr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8" name="Google Shape;1118;p57"/>
              <p:cNvSpPr/>
              <p:nvPr/>
            </p:nvSpPr>
            <p:spPr>
              <a:xfrm>
                <a:off x="831850" y="5534025"/>
                <a:ext cx="4806950" cy="522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4F622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0    1    2    3    4    5    6    7    </a:t>
                </a:r>
                <a:endParaRPr sz="2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9" name="Google Shape;1119;p57"/>
              <p:cNvSpPr/>
              <p:nvPr/>
            </p:nvSpPr>
            <p:spPr>
              <a:xfrm rot="10800000" flipH="1">
                <a:off x="914400" y="3505200"/>
                <a:ext cx="228600" cy="198438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7"/>
              <p:cNvSpPr/>
              <p:nvPr/>
            </p:nvSpPr>
            <p:spPr>
              <a:xfrm rot="10800000" flipH="1">
                <a:off x="1981200" y="4906963"/>
                <a:ext cx="228600" cy="198437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7"/>
              <p:cNvSpPr/>
              <p:nvPr/>
            </p:nvSpPr>
            <p:spPr>
              <a:xfrm rot="10800000" flipH="1">
                <a:off x="2438400" y="5059363"/>
                <a:ext cx="228600" cy="198437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57"/>
              <p:cNvSpPr/>
              <p:nvPr/>
            </p:nvSpPr>
            <p:spPr>
              <a:xfrm rot="10800000" flipH="1">
                <a:off x="3048000" y="4867275"/>
                <a:ext cx="228600" cy="198438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57"/>
              <p:cNvSpPr/>
              <p:nvPr/>
            </p:nvSpPr>
            <p:spPr>
              <a:xfrm rot="10800000" flipH="1">
                <a:off x="3549650" y="4449763"/>
                <a:ext cx="228600" cy="198437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24" name="Google Shape;1124;p57"/>
              <p:cNvCxnSpPr/>
              <p:nvPr/>
            </p:nvCxnSpPr>
            <p:spPr>
              <a:xfrm>
                <a:off x="2573338" y="5218113"/>
                <a:ext cx="0" cy="257175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25" name="Google Shape;1125;p57"/>
              <p:cNvCxnSpPr/>
              <p:nvPr/>
            </p:nvCxnSpPr>
            <p:spPr>
              <a:xfrm>
                <a:off x="3657600" y="4581525"/>
                <a:ext cx="0" cy="923925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26" name="Google Shape;1126;p57"/>
              <p:cNvCxnSpPr>
                <a:stCxn id="1122" idx="0"/>
              </p:cNvCxnSpPr>
              <p:nvPr/>
            </p:nvCxnSpPr>
            <p:spPr>
              <a:xfrm>
                <a:off x="3162300" y="5065713"/>
                <a:ext cx="0" cy="4095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27" name="Google Shape;1127;p57"/>
              <p:cNvCxnSpPr/>
              <p:nvPr/>
            </p:nvCxnSpPr>
            <p:spPr>
              <a:xfrm>
                <a:off x="4229100" y="5218113"/>
                <a:ext cx="20638" cy="274637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128" name="Google Shape;1128;p57"/>
              <p:cNvSpPr/>
              <p:nvPr/>
            </p:nvSpPr>
            <p:spPr>
              <a:xfrm>
                <a:off x="1905000" y="4352925"/>
                <a:ext cx="366713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1129" name="Google Shape;1129;p57"/>
              <p:cNvSpPr/>
              <p:nvPr/>
            </p:nvSpPr>
            <p:spPr>
              <a:xfrm>
                <a:off x="2376488" y="4581525"/>
                <a:ext cx="36671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/>
              </a:p>
            </p:txBody>
          </p:sp>
          <p:sp>
            <p:nvSpPr>
              <p:cNvPr id="1130" name="Google Shape;1130;p57"/>
              <p:cNvSpPr/>
              <p:nvPr/>
            </p:nvSpPr>
            <p:spPr>
              <a:xfrm>
                <a:off x="2971800" y="4313238"/>
                <a:ext cx="366713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1131" name="Google Shape;1131;p57"/>
              <p:cNvSpPr/>
              <p:nvPr/>
            </p:nvSpPr>
            <p:spPr>
              <a:xfrm>
                <a:off x="3505200" y="3962400"/>
                <a:ext cx="366713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sp>
            <p:nvSpPr>
              <p:cNvPr id="1132" name="Google Shape;1132;p57"/>
              <p:cNvSpPr/>
              <p:nvPr/>
            </p:nvSpPr>
            <p:spPr>
              <a:xfrm>
                <a:off x="4038600" y="4532313"/>
                <a:ext cx="366713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/>
              </a:p>
            </p:txBody>
          </p:sp>
          <p:sp>
            <p:nvSpPr>
              <p:cNvPr id="1133" name="Google Shape;1133;p57"/>
              <p:cNvSpPr/>
              <p:nvPr/>
            </p:nvSpPr>
            <p:spPr>
              <a:xfrm>
                <a:off x="5486400" y="5065713"/>
                <a:ext cx="381000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 sz="36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4" name="Google Shape;1134;p57"/>
              <p:cNvSpPr/>
              <p:nvPr/>
            </p:nvSpPr>
            <p:spPr>
              <a:xfrm rot="10800000" flipH="1">
                <a:off x="1462088" y="4525963"/>
                <a:ext cx="228600" cy="198437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57"/>
              <p:cNvSpPr/>
              <p:nvPr/>
            </p:nvSpPr>
            <p:spPr>
              <a:xfrm>
                <a:off x="1385888" y="3962400"/>
                <a:ext cx="36671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cxnSp>
            <p:nvCxnSpPr>
              <p:cNvPr id="1136" name="Google Shape;1136;p57"/>
              <p:cNvCxnSpPr/>
              <p:nvPr/>
            </p:nvCxnSpPr>
            <p:spPr>
              <a:xfrm>
                <a:off x="1570038" y="4710113"/>
                <a:ext cx="0" cy="7620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137" name="Google Shape;1137;p57"/>
              <p:cNvCxnSpPr/>
              <p:nvPr/>
            </p:nvCxnSpPr>
            <p:spPr>
              <a:xfrm>
                <a:off x="2087563" y="5105400"/>
                <a:ext cx="0" cy="409575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138" name="Google Shape;1138;p57"/>
              <p:cNvSpPr/>
              <p:nvPr/>
            </p:nvSpPr>
            <p:spPr>
              <a:xfrm rot="10800000" flipH="1">
                <a:off x="4114800" y="4038600"/>
                <a:ext cx="228600" cy="198438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39" name="Google Shape;1139;p57"/>
              <p:cNvCxnSpPr>
                <a:stCxn id="1138" idx="0"/>
              </p:cNvCxnSpPr>
              <p:nvPr/>
            </p:nvCxnSpPr>
            <p:spPr>
              <a:xfrm flipH="1">
                <a:off x="4222800" y="4237038"/>
                <a:ext cx="6300" cy="1314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140" name="Google Shape;1140;p57"/>
              <p:cNvSpPr/>
              <p:nvPr/>
            </p:nvSpPr>
            <p:spPr>
              <a:xfrm>
                <a:off x="4052888" y="3505200"/>
                <a:ext cx="36671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1141" name="Google Shape;1141;p57"/>
              <p:cNvSpPr/>
              <p:nvPr/>
            </p:nvSpPr>
            <p:spPr>
              <a:xfrm>
                <a:off x="1157288" y="3209925"/>
                <a:ext cx="36671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cxnSp>
            <p:nvCxnSpPr>
              <p:cNvPr id="1142" name="Google Shape;1142;p57"/>
              <p:cNvCxnSpPr/>
              <p:nvPr/>
            </p:nvCxnSpPr>
            <p:spPr>
              <a:xfrm>
                <a:off x="4764088" y="3810000"/>
                <a:ext cx="0" cy="169545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143" name="Google Shape;1143;p57"/>
              <p:cNvSpPr/>
              <p:nvPr/>
            </p:nvSpPr>
            <p:spPr>
              <a:xfrm>
                <a:off x="4586288" y="3200400"/>
                <a:ext cx="36671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1144" name="Google Shape;1144;p57"/>
              <p:cNvSpPr/>
              <p:nvPr/>
            </p:nvSpPr>
            <p:spPr>
              <a:xfrm rot="10800000" flipH="1">
                <a:off x="4648200" y="3657600"/>
                <a:ext cx="228600" cy="198438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45" name="Google Shape;1145;p57"/>
            <p:cNvCxnSpPr/>
            <p:nvPr/>
          </p:nvCxnSpPr>
          <p:spPr>
            <a:xfrm>
              <a:off x="990600" y="3703638"/>
              <a:ext cx="0" cy="1789112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8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1" name="Google Shape;1151;p58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52" name="Google Shape;1152;p58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153" name="Google Shape;1153;p58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58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55" name="Google Shape;1155;p58"/>
          <p:cNvSpPr/>
          <p:nvPr/>
        </p:nvSpPr>
        <p:spPr>
          <a:xfrm>
            <a:off x="304800" y="1524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Threshold Value T  = 3</a:t>
            </a:r>
            <a:endParaRPr/>
          </a:p>
        </p:txBody>
      </p:sp>
      <p:pic>
        <p:nvPicPr>
          <p:cNvPr id="1156" name="Google Shape;11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690938"/>
            <a:ext cx="3886200" cy="22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8"/>
          <p:cNvSpPr/>
          <p:nvPr/>
        </p:nvSpPr>
        <p:spPr>
          <a:xfrm>
            <a:off x="5794375" y="29051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sp>
        <p:nvSpPr>
          <p:cNvPr id="1158" name="Google Shape;1158;p58"/>
          <p:cNvSpPr/>
          <p:nvPr/>
        </p:nvSpPr>
        <p:spPr>
          <a:xfrm>
            <a:off x="4953000" y="3429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159" name="Google Shape;1159;p58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60" name="Google Shape;1160;p58"/>
          <p:cNvGraphicFramePr/>
          <p:nvPr/>
        </p:nvGraphicFramePr>
        <p:xfrm>
          <a:off x="5773495" y="3505200"/>
          <a:ext cx="3141900" cy="259085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61" name="Google Shape;1161;p58"/>
          <p:cNvSpPr/>
          <p:nvPr/>
        </p:nvSpPr>
        <p:spPr>
          <a:xfrm>
            <a:off x="5791200" y="609600"/>
            <a:ext cx="2438400" cy="193833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r &gt; (T = 3)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7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0 </a:t>
            </a:r>
            <a:endParaRPr/>
          </a:p>
        </p:txBody>
      </p:sp>
      <p:sp>
        <p:nvSpPr>
          <p:cNvPr id="1162" name="Google Shape;1162;p58"/>
          <p:cNvSpPr/>
          <p:nvPr/>
        </p:nvSpPr>
        <p:spPr>
          <a:xfrm>
            <a:off x="304800" y="2971800"/>
            <a:ext cx="2895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sp>
        <p:nvSpPr>
          <p:cNvPr id="1163" name="Google Shape;1163;p58"/>
          <p:cNvSpPr/>
          <p:nvPr/>
        </p:nvSpPr>
        <p:spPr>
          <a:xfrm>
            <a:off x="304800" y="838200"/>
            <a:ext cx="4419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  </a:t>
            </a:r>
            <a:r>
              <a:rPr lang="en-US" sz="28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T  (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r is the input image  pixel value and S is the output image pixel value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9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9" name="Google Shape;1169;p59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70" name="Google Shape;1170;p59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171" name="Google Shape;1171;p59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2" name="Google Shape;1172;p59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73" name="Google Shape;1173;p59"/>
          <p:cNvSpPr/>
          <p:nvPr/>
        </p:nvSpPr>
        <p:spPr>
          <a:xfrm>
            <a:off x="304800" y="1524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Threshold Value T  = 3</a:t>
            </a:r>
            <a:endParaRPr/>
          </a:p>
        </p:txBody>
      </p:sp>
      <p:sp>
        <p:nvSpPr>
          <p:cNvPr id="1174" name="Google Shape;1174;p59"/>
          <p:cNvSpPr/>
          <p:nvPr/>
        </p:nvSpPr>
        <p:spPr>
          <a:xfrm>
            <a:off x="304800" y="838200"/>
            <a:ext cx="4419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  </a:t>
            </a:r>
            <a:r>
              <a:rPr lang="en-US" sz="28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T  (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r is the input image  pixel value and S is the output image pixel value</a:t>
            </a:r>
            <a:endParaRPr/>
          </a:p>
        </p:txBody>
      </p:sp>
      <p:pic>
        <p:nvPicPr>
          <p:cNvPr id="1175" name="Google Shape;117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538538"/>
            <a:ext cx="3886200" cy="22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9"/>
          <p:cNvSpPr/>
          <p:nvPr/>
        </p:nvSpPr>
        <p:spPr>
          <a:xfrm>
            <a:off x="5638800" y="29051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sp>
        <p:nvSpPr>
          <p:cNvPr id="1177" name="Google Shape;1177;p59"/>
          <p:cNvSpPr/>
          <p:nvPr/>
        </p:nvSpPr>
        <p:spPr>
          <a:xfrm>
            <a:off x="4953000" y="3429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178" name="Google Shape;1178;p59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79" name="Google Shape;1179;p59"/>
          <p:cNvGraphicFramePr/>
          <p:nvPr/>
        </p:nvGraphicFramePr>
        <p:xfrm>
          <a:off x="5773495" y="3505200"/>
          <a:ext cx="3141900" cy="259085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 i="0" u="none" strike="noStrike" cap="none">
                        <a:solidFill>
                          <a:srgbClr val="FF66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6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FF6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0" name="Google Shape;1180;p59"/>
          <p:cNvSpPr/>
          <p:nvPr/>
        </p:nvSpPr>
        <p:spPr>
          <a:xfrm>
            <a:off x="5791200" y="609600"/>
            <a:ext cx="2438400" cy="193833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r &gt; (T = 3)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7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 = 0 </a:t>
            </a:r>
            <a:endParaRPr/>
          </a:p>
        </p:txBody>
      </p:sp>
      <p:sp>
        <p:nvSpPr>
          <p:cNvPr id="1181" name="Google Shape;1181;p59"/>
          <p:cNvSpPr/>
          <p:nvPr/>
        </p:nvSpPr>
        <p:spPr>
          <a:xfrm>
            <a:off x="304800" y="2895600"/>
            <a:ext cx="2895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0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Example of Thresholding Transformation</a:t>
            </a:r>
            <a:endParaRPr/>
          </a:p>
        </p:txBody>
      </p:sp>
      <p:pic>
        <p:nvPicPr>
          <p:cNvPr id="1187" name="Google Shape;1187;p60" descr="t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982913"/>
            <a:ext cx="25146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0" descr="t02"/>
          <p:cNvPicPr preferRelativeResize="0"/>
          <p:nvPr/>
        </p:nvPicPr>
        <p:blipFill rotWithShape="1">
          <a:blip r:embed="rId4">
            <a:alphaModFix/>
          </a:blip>
          <a:srcRect r="33737" b="35785"/>
          <a:stretch/>
        </p:blipFill>
        <p:spPr>
          <a:xfrm>
            <a:off x="3124200" y="2849563"/>
            <a:ext cx="2743200" cy="1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0" descr="t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9800" y="2849563"/>
            <a:ext cx="25146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0" descr="input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0" y="782638"/>
            <a:ext cx="2133600" cy="19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0" descr="e1"/>
          <p:cNvPicPr preferRelativeResize="0"/>
          <p:nvPr/>
        </p:nvPicPr>
        <p:blipFill rotWithShape="1">
          <a:blip r:embed="rId7">
            <a:alphaModFix/>
          </a:blip>
          <a:srcRect l="21053" t="6084" r="22806" b="17870"/>
          <a:stretch/>
        </p:blipFill>
        <p:spPr>
          <a:xfrm>
            <a:off x="762000" y="4724400"/>
            <a:ext cx="23622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0" descr="e2"/>
          <p:cNvPicPr preferRelativeResize="0"/>
          <p:nvPr/>
        </p:nvPicPr>
        <p:blipFill rotWithShape="1">
          <a:blip r:embed="rId8">
            <a:alphaModFix/>
          </a:blip>
          <a:srcRect l="21053" t="9125" r="22806" b="20912"/>
          <a:stretch/>
        </p:blipFill>
        <p:spPr>
          <a:xfrm>
            <a:off x="3733800" y="4849813"/>
            <a:ext cx="2362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0" descr="e3"/>
          <p:cNvPicPr preferRelativeResize="0"/>
          <p:nvPr/>
        </p:nvPicPr>
        <p:blipFill rotWithShape="1">
          <a:blip r:embed="rId9">
            <a:alphaModFix/>
          </a:blip>
          <a:srcRect l="21053" t="9125" r="22806" b="20912"/>
          <a:stretch/>
        </p:blipFill>
        <p:spPr>
          <a:xfrm>
            <a:off x="6629400" y="4800600"/>
            <a:ext cx="220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0"/>
          <p:cNvSpPr txBox="1"/>
          <p:nvPr/>
        </p:nvSpPr>
        <p:spPr>
          <a:xfrm>
            <a:off x="533400" y="1066800"/>
            <a:ext cx="9715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pic>
        <p:nvPicPr>
          <p:cNvPr id="1195" name="Google Shape;1195;p60" descr="histogram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00600" y="709613"/>
            <a:ext cx="26670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0"/>
          <p:cNvSpPr txBox="1"/>
          <p:nvPr/>
        </p:nvSpPr>
        <p:spPr>
          <a:xfrm>
            <a:off x="1287463" y="4202113"/>
            <a:ext cx="8461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T=128</a:t>
            </a:r>
            <a:endParaRPr/>
          </a:p>
        </p:txBody>
      </p:sp>
      <p:sp>
        <p:nvSpPr>
          <p:cNvPr id="1197" name="Google Shape;1197;p60"/>
          <p:cNvSpPr txBox="1"/>
          <p:nvPr/>
        </p:nvSpPr>
        <p:spPr>
          <a:xfrm>
            <a:off x="4640263" y="4430713"/>
            <a:ext cx="8461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T=200</a:t>
            </a:r>
            <a:endParaRPr/>
          </a:p>
        </p:txBody>
      </p:sp>
      <p:sp>
        <p:nvSpPr>
          <p:cNvPr id="1198" name="Google Shape;1198;p60"/>
          <p:cNvSpPr txBox="1"/>
          <p:nvPr/>
        </p:nvSpPr>
        <p:spPr>
          <a:xfrm>
            <a:off x="6621463" y="4144963"/>
            <a:ext cx="717550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T=50</a:t>
            </a:r>
            <a:endParaRPr/>
          </a:p>
        </p:txBody>
      </p:sp>
      <p:sp>
        <p:nvSpPr>
          <p:cNvPr id="1199" name="Google Shape;1199;p60"/>
          <p:cNvSpPr txBox="1"/>
          <p:nvPr/>
        </p:nvSpPr>
        <p:spPr>
          <a:xfrm>
            <a:off x="7543800" y="1066800"/>
            <a:ext cx="15875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1"/>
          <p:cNvSpPr txBox="1">
            <a:spLocks noGrp="1"/>
          </p:cNvSpPr>
          <p:nvPr>
            <p:ph type="title"/>
          </p:nvPr>
        </p:nvSpPr>
        <p:spPr>
          <a:xfrm>
            <a:off x="381000" y="-762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Digital Negative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1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7" name="Google Shape;1207;p61"/>
          <p:cNvSpPr txBox="1"/>
          <p:nvPr/>
        </p:nvSpPr>
        <p:spPr>
          <a:xfrm>
            <a:off x="457200" y="762000"/>
            <a:ext cx="82296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Image is obtained by reverse scaling  of  gray levels of input image.</a:t>
            </a:r>
            <a:endParaRPr/>
          </a:p>
        </p:txBody>
      </p:sp>
      <p:sp>
        <p:nvSpPr>
          <p:cNvPr id="1208" name="Google Shape;1208;p61"/>
          <p:cNvSpPr txBox="1"/>
          <p:nvPr/>
        </p:nvSpPr>
        <p:spPr>
          <a:xfrm>
            <a:off x="457200" y="1905000"/>
            <a:ext cx="3733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Mathematically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9" name="Google Shape;1209;p61"/>
          <p:cNvSpPr txBox="1"/>
          <p:nvPr/>
        </p:nvSpPr>
        <p:spPr>
          <a:xfrm>
            <a:off x="1219200" y="5943600"/>
            <a:ext cx="2438400" cy="584200"/>
          </a:xfrm>
          <a:prstGeom prst="rect">
            <a:avLst/>
          </a:prstGeom>
          <a:solidFill>
            <a:srgbClr val="FDEADA"/>
          </a:solidFill>
          <a:ln w="952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= (L-1) - 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10" name="Google Shape;1210;p61"/>
          <p:cNvGrpSpPr/>
          <p:nvPr/>
        </p:nvGrpSpPr>
        <p:grpSpPr>
          <a:xfrm>
            <a:off x="4572000" y="2779713"/>
            <a:ext cx="3822700" cy="3087687"/>
            <a:chOff x="4635085" y="2235816"/>
            <a:chExt cx="3823037" cy="3479184"/>
          </a:xfrm>
        </p:grpSpPr>
        <p:sp>
          <p:nvSpPr>
            <p:cNvPr id="1211" name="Google Shape;1211;p61"/>
            <p:cNvSpPr txBox="1"/>
            <p:nvPr/>
          </p:nvSpPr>
          <p:spPr>
            <a:xfrm>
              <a:off x="4876800" y="4673024"/>
              <a:ext cx="5334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8077122" y="4687888"/>
              <a:ext cx="38100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5320979" y="2235816"/>
              <a:ext cx="38100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14" name="Google Shape;1214;p61"/>
            <p:cNvGrpSpPr/>
            <p:nvPr/>
          </p:nvGrpSpPr>
          <p:grpSpPr>
            <a:xfrm>
              <a:off x="5486060" y="2971006"/>
              <a:ext cx="2514822" cy="2134019"/>
              <a:chOff x="5105042" y="2971006"/>
              <a:chExt cx="2650758" cy="2134019"/>
            </a:xfrm>
          </p:grpSpPr>
          <p:grpSp>
            <p:nvGrpSpPr>
              <p:cNvPr id="1215" name="Google Shape;1215;p61"/>
              <p:cNvGrpSpPr/>
              <p:nvPr/>
            </p:nvGrpSpPr>
            <p:grpSpPr>
              <a:xfrm>
                <a:off x="5105042" y="2971006"/>
                <a:ext cx="2650758" cy="2134019"/>
                <a:chOff x="837667" y="3504406"/>
                <a:chExt cx="3942153" cy="2134019"/>
              </a:xfrm>
            </p:grpSpPr>
            <p:cxnSp>
              <p:nvCxnSpPr>
                <p:cNvPr id="1216" name="Google Shape;1216;p61"/>
                <p:cNvCxnSpPr/>
                <p:nvPr/>
              </p:nvCxnSpPr>
              <p:spPr>
                <a:xfrm>
                  <a:off x="837667" y="3504406"/>
                  <a:ext cx="0" cy="2134019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217" name="Google Shape;1217;p61"/>
                <p:cNvCxnSpPr/>
                <p:nvPr/>
              </p:nvCxnSpPr>
              <p:spPr>
                <a:xfrm>
                  <a:off x="837667" y="5638425"/>
                  <a:ext cx="3942153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</p:grpSp>
          <p:cxnSp>
            <p:nvCxnSpPr>
              <p:cNvPr id="1218" name="Google Shape;1218;p61"/>
              <p:cNvCxnSpPr/>
              <p:nvPr/>
            </p:nvCxnSpPr>
            <p:spPr>
              <a:xfrm>
                <a:off x="5105042" y="3631067"/>
                <a:ext cx="1752111" cy="1473958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C04E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219" name="Google Shape;1219;p61"/>
            <p:cNvSpPr/>
            <p:nvPr/>
          </p:nvSpPr>
          <p:spPr>
            <a:xfrm>
              <a:off x="4635085" y="3272135"/>
              <a:ext cx="8513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0" name="Google Shape;1220;p61"/>
            <p:cNvSpPr txBox="1"/>
            <p:nvPr/>
          </p:nvSpPr>
          <p:spPr>
            <a:xfrm>
              <a:off x="5334000" y="5130224"/>
              <a:ext cx="5334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1" name="Google Shape;1221;p61"/>
            <p:cNvSpPr txBox="1"/>
            <p:nvPr/>
          </p:nvSpPr>
          <p:spPr>
            <a:xfrm>
              <a:off x="6934200" y="5206424"/>
              <a:ext cx="1066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22" name="Google Shape;1222;p61"/>
          <p:cNvSpPr txBox="1"/>
          <p:nvPr/>
        </p:nvSpPr>
        <p:spPr>
          <a:xfrm>
            <a:off x="4572000" y="1874838"/>
            <a:ext cx="42672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(ii) Graphically</a:t>
            </a:r>
            <a:endParaRPr/>
          </a:p>
        </p:txBody>
      </p:sp>
      <p:sp>
        <p:nvSpPr>
          <p:cNvPr id="1223" name="Google Shape;1223;p61"/>
          <p:cNvSpPr/>
          <p:nvPr/>
        </p:nvSpPr>
        <p:spPr>
          <a:xfrm>
            <a:off x="533400" y="2620963"/>
            <a:ext cx="3665538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28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endParaRPr sz="10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28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</a:t>
            </a:r>
            <a:r>
              <a:rPr lang="en-US" sz="32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</a:t>
            </a:r>
            <a:endParaRPr/>
          </a:p>
        </p:txBody>
      </p:sp>
      <p:sp>
        <p:nvSpPr>
          <p:cNvPr id="1224" name="Google Shape;1224;p61"/>
          <p:cNvSpPr/>
          <p:nvPr/>
        </p:nvSpPr>
        <p:spPr>
          <a:xfrm>
            <a:off x="533400" y="3843338"/>
            <a:ext cx="5334000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</a:t>
            </a:r>
            <a:r>
              <a:rPr lang="en-US" sz="28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Slope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     </a:t>
            </a:r>
            <a:r>
              <a:rPr lang="en-US" sz="28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</a:t>
            </a:r>
            <a:r>
              <a:rPr lang="en-US" sz="32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 =</a:t>
            </a:r>
            <a:endParaRPr/>
          </a:p>
        </p:txBody>
      </p:sp>
      <p:sp>
        <p:nvSpPr>
          <p:cNvPr id="1225" name="Google Shape;1225;p61"/>
          <p:cNvSpPr/>
          <p:nvPr/>
        </p:nvSpPr>
        <p:spPr>
          <a:xfrm>
            <a:off x="5940425" y="4332288"/>
            <a:ext cx="231775" cy="239712"/>
          </a:xfrm>
          <a:custGeom>
            <a:avLst/>
            <a:gdLst/>
            <a:ahLst/>
            <a:cxnLst/>
            <a:rect l="l" t="t" r="r" b="b"/>
            <a:pathLst>
              <a:path w="231775" h="239712" extrusionOk="0">
                <a:moveTo>
                  <a:pt x="0" y="87739"/>
                </a:moveTo>
                <a:lnTo>
                  <a:pt x="31054" y="32117"/>
                </a:lnTo>
                <a:lnTo>
                  <a:pt x="84834" y="0"/>
                </a:lnTo>
                <a:lnTo>
                  <a:pt x="146941" y="0"/>
                </a:lnTo>
                <a:lnTo>
                  <a:pt x="200721" y="32117"/>
                </a:lnTo>
                <a:lnTo>
                  <a:pt x="231775" y="87739"/>
                </a:lnTo>
                <a:lnTo>
                  <a:pt x="231775" y="151973"/>
                </a:lnTo>
                <a:lnTo>
                  <a:pt x="200721" y="207595"/>
                </a:lnTo>
                <a:lnTo>
                  <a:pt x="146941" y="239712"/>
                </a:lnTo>
                <a:lnTo>
                  <a:pt x="84834" y="239712"/>
                </a:lnTo>
                <a:lnTo>
                  <a:pt x="31054" y="207595"/>
                </a:lnTo>
                <a:lnTo>
                  <a:pt x="0" y="151973"/>
                </a:lnTo>
                <a:lnTo>
                  <a:pt x="0" y="87739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7D60A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6" name="Google Shape;1226;p61"/>
          <p:cNvSpPr/>
          <p:nvPr/>
        </p:nvSpPr>
        <p:spPr>
          <a:xfrm>
            <a:off x="6248400" y="4110038"/>
            <a:ext cx="113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r, s )</a:t>
            </a:r>
            <a:endParaRPr/>
          </a:p>
        </p:txBody>
      </p:sp>
      <p:pic>
        <p:nvPicPr>
          <p:cNvPr id="1227" name="Google Shape;122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4403725"/>
            <a:ext cx="952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500" y="3251200"/>
            <a:ext cx="10033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61"/>
          <p:cNvSpPr/>
          <p:nvPr/>
        </p:nvSpPr>
        <p:spPr>
          <a:xfrm>
            <a:off x="3028950" y="4572000"/>
            <a:ext cx="7810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-1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0" name="Google Shape;1230;p61"/>
          <p:cNvSpPr/>
          <p:nvPr/>
        </p:nvSpPr>
        <p:spPr>
          <a:xfrm>
            <a:off x="3048000" y="3348038"/>
            <a:ext cx="781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=  -1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1" name="Google Shape;1231;p61"/>
          <p:cNvSpPr/>
          <p:nvPr/>
        </p:nvSpPr>
        <p:spPr>
          <a:xfrm>
            <a:off x="1219200" y="5253038"/>
            <a:ext cx="23352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</a:t>
            </a:r>
            <a:r>
              <a:rPr lang="en-US" sz="2400" b="1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α[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- (L-1) ]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Gray Level Transformations using Zero Memory Point Operations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Contrast Stretching Transformations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Clipping and Thresholding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Digital Negative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LOG Transformation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Power Law Transformation 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Intensity Level Slicing</a:t>
            </a:r>
            <a:endParaRPr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/>
              <a:t>Bit Level slicing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2"/>
          <p:cNvSpPr txBox="1"/>
          <p:nvPr/>
        </p:nvSpPr>
        <p:spPr>
          <a:xfrm>
            <a:off x="381000" y="304800"/>
            <a:ext cx="7391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7" name="Google Shape;1237;p62"/>
          <p:cNvSpPr txBox="1"/>
          <p:nvPr/>
        </p:nvSpPr>
        <p:spPr>
          <a:xfrm>
            <a:off x="381000" y="1727200"/>
            <a:ext cx="7391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display Medical Images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8" name="Google Shape;1238;p62"/>
          <p:cNvSpPr txBox="1"/>
          <p:nvPr/>
        </p:nvSpPr>
        <p:spPr>
          <a:xfrm>
            <a:off x="381000" y="1066800"/>
            <a:ext cx="830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obtain negative prints of Photograph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9" name="Google Shape;1239;p62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0" name="Google Shape;1240;p62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6" name="Google Shape;1246;p63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7" name="Google Shape;1247;p63"/>
          <p:cNvSpPr txBox="1"/>
          <p:nvPr/>
        </p:nvSpPr>
        <p:spPr>
          <a:xfrm>
            <a:off x="152400" y="152400"/>
            <a:ext cx="85344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Ex. Given                                       Obtain Negative Image</a:t>
            </a:r>
            <a:endParaRPr/>
          </a:p>
        </p:txBody>
      </p:sp>
      <p:sp>
        <p:nvSpPr>
          <p:cNvPr id="1248" name="Google Shape;1248;p63"/>
          <p:cNvSpPr/>
          <p:nvPr/>
        </p:nvSpPr>
        <p:spPr>
          <a:xfrm>
            <a:off x="5032375" y="3184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1249" name="Google Shape;1249;p63"/>
          <p:cNvGraphicFramePr/>
          <p:nvPr/>
        </p:nvGraphicFramePr>
        <p:xfrm>
          <a:off x="5947203" y="3185160"/>
          <a:ext cx="2739600" cy="207268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13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11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50" name="Google Shape;1250;p63"/>
          <p:cNvSpPr/>
          <p:nvPr/>
        </p:nvSpPr>
        <p:spPr>
          <a:xfrm>
            <a:off x="5032375" y="23463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Ouput Image :</a:t>
            </a:r>
            <a:endParaRPr/>
          </a:p>
        </p:txBody>
      </p:sp>
      <p:sp>
        <p:nvSpPr>
          <p:cNvPr id="1251" name="Google Shape;1251;p63"/>
          <p:cNvSpPr/>
          <p:nvPr/>
        </p:nvSpPr>
        <p:spPr>
          <a:xfrm>
            <a:off x="228600" y="2359025"/>
            <a:ext cx="35814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Output Image A:</a:t>
            </a:r>
            <a:endParaRPr/>
          </a:p>
        </p:txBody>
      </p:sp>
      <p:sp>
        <p:nvSpPr>
          <p:cNvPr id="1252" name="Google Shape;1252;p63"/>
          <p:cNvSpPr txBox="1"/>
          <p:nvPr/>
        </p:nvSpPr>
        <p:spPr>
          <a:xfrm>
            <a:off x="228600" y="2819400"/>
            <a:ext cx="38100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By Digital Nagative Tx,                                </a:t>
            </a:r>
            <a:endParaRPr/>
          </a:p>
        </p:txBody>
      </p:sp>
      <p:sp>
        <p:nvSpPr>
          <p:cNvPr id="1253" name="Google Shape;1253;p63"/>
          <p:cNvSpPr txBox="1"/>
          <p:nvPr/>
        </p:nvSpPr>
        <p:spPr>
          <a:xfrm>
            <a:off x="381000" y="4876800"/>
            <a:ext cx="2438400" cy="584200"/>
          </a:xfrm>
          <a:prstGeom prst="rect">
            <a:avLst/>
          </a:prstGeom>
          <a:solidFill>
            <a:srgbClr val="FDEADA"/>
          </a:solidFill>
          <a:ln w="952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= 15 - 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4" name="Google Shape;1254;p63"/>
          <p:cNvSpPr/>
          <p:nvPr/>
        </p:nvSpPr>
        <p:spPr>
          <a:xfrm>
            <a:off x="303213" y="4200525"/>
            <a:ext cx="373538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Where L = 2</a:t>
            </a:r>
            <a:r>
              <a:rPr lang="en-US" sz="2800" baseline="30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==  16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5" name="Google Shape;1255;p63"/>
          <p:cNvSpPr/>
          <p:nvPr/>
        </p:nvSpPr>
        <p:spPr>
          <a:xfrm>
            <a:off x="307975" y="3530600"/>
            <a:ext cx="2438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(L-1) - r</a:t>
            </a:r>
            <a:endParaRPr/>
          </a:p>
        </p:txBody>
      </p:sp>
      <p:pic>
        <p:nvPicPr>
          <p:cNvPr id="1256" name="Google Shape;125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550" y="152400"/>
            <a:ext cx="2882900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4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LOG Transformation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64"/>
          <p:cNvSpPr txBox="1"/>
          <p:nvPr/>
        </p:nvSpPr>
        <p:spPr>
          <a:xfrm>
            <a:off x="685800" y="1219200"/>
            <a:ext cx="5791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 Mathematically,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63" name="Google Shape;1263;p64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264" name="Google Shape;1264;p64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65" name="Google Shape;1265;p64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66" name="Google Shape;1266;p64"/>
          <p:cNvSpPr txBox="1"/>
          <p:nvPr/>
        </p:nvSpPr>
        <p:spPr>
          <a:xfrm>
            <a:off x="1295400" y="1981200"/>
            <a:ext cx="4876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= C  Log ( 1 +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Where,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r     is input image pixel 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S    is output image pixel value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 C is any Constant</a:t>
            </a:r>
            <a:endParaRPr/>
          </a:p>
        </p:txBody>
      </p:sp>
      <p:sp>
        <p:nvSpPr>
          <p:cNvPr id="1267" name="Google Shape;1267;p64"/>
          <p:cNvSpPr txBox="1"/>
          <p:nvPr/>
        </p:nvSpPr>
        <p:spPr>
          <a:xfrm>
            <a:off x="762000" y="4572000"/>
            <a:ext cx="86868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: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display Fourier Transformed  Image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(ii) Graphically,</a:t>
            </a:r>
            <a:endParaRPr/>
          </a:p>
        </p:txBody>
      </p:sp>
      <p:sp>
        <p:nvSpPr>
          <p:cNvPr id="1273" name="Google Shape;1273;p65"/>
          <p:cNvSpPr txBox="1"/>
          <p:nvPr/>
        </p:nvSpPr>
        <p:spPr>
          <a:xfrm>
            <a:off x="4648200" y="76200"/>
            <a:ext cx="4343400" cy="317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3600"/>
              <a:buFont typeface="Times New Roman"/>
              <a:buAutoNum type="romanLcParenBoth"/>
            </a:pPr>
            <a:r>
              <a:rPr lang="en-US" sz="3600" b="1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Tx, Enhances</a:t>
            </a:r>
            <a:r>
              <a:rPr lang="en-US" sz="32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small magnitude input  values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wider range of output values  </a:t>
            </a:r>
            <a:endParaRPr/>
          </a:p>
        </p:txBody>
      </p:sp>
      <p:sp>
        <p:nvSpPr>
          <p:cNvPr id="1274" name="Google Shape;1274;p65"/>
          <p:cNvSpPr txBox="1"/>
          <p:nvPr/>
        </p:nvSpPr>
        <p:spPr>
          <a:xfrm>
            <a:off x="4648200" y="3265488"/>
            <a:ext cx="4648200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</a:t>
            </a:r>
            <a:r>
              <a:rPr lang="en-US" sz="3600" b="1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Tx,  Compresses</a:t>
            </a:r>
            <a:r>
              <a:rPr lang="en-US" sz="32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 magnitude input values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narrow range of output values</a:t>
            </a:r>
            <a:endParaRPr/>
          </a:p>
        </p:txBody>
      </p:sp>
      <p:grpSp>
        <p:nvGrpSpPr>
          <p:cNvPr id="1275" name="Google Shape;1275;p65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276" name="Google Shape;1276;p65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Kiran  TALELE     99870  30 881    talelesir@gmail.com</a:t>
              </a:r>
              <a:endPara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77" name="Google Shape;1277;p65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78" name="Google Shape;1278;p65"/>
          <p:cNvGrpSpPr/>
          <p:nvPr/>
        </p:nvGrpSpPr>
        <p:grpSpPr>
          <a:xfrm>
            <a:off x="63500" y="838200"/>
            <a:ext cx="4432300" cy="3389313"/>
            <a:chOff x="4635085" y="2325688"/>
            <a:chExt cx="4432738" cy="3389312"/>
          </a:xfrm>
        </p:grpSpPr>
        <p:sp>
          <p:nvSpPr>
            <p:cNvPr id="1279" name="Google Shape;1279;p65"/>
            <p:cNvSpPr txBox="1"/>
            <p:nvPr/>
          </p:nvSpPr>
          <p:spPr>
            <a:xfrm>
              <a:off x="4876800" y="4673024"/>
              <a:ext cx="5334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8458200" y="4687888"/>
              <a:ext cx="38100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5257800" y="2325688"/>
              <a:ext cx="38100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82" name="Google Shape;1282;p65"/>
            <p:cNvGrpSpPr/>
            <p:nvPr/>
          </p:nvGrpSpPr>
          <p:grpSpPr>
            <a:xfrm>
              <a:off x="5486069" y="2779840"/>
              <a:ext cx="2819679" cy="2325560"/>
              <a:chOff x="5105051" y="2779840"/>
              <a:chExt cx="2972094" cy="2325560"/>
            </a:xfrm>
          </p:grpSpPr>
          <p:grpSp>
            <p:nvGrpSpPr>
              <p:cNvPr id="1283" name="Google Shape;1283;p65"/>
              <p:cNvGrpSpPr/>
              <p:nvPr/>
            </p:nvGrpSpPr>
            <p:grpSpPr>
              <a:xfrm>
                <a:off x="5105051" y="2971801"/>
                <a:ext cx="2972094" cy="2133599"/>
                <a:chOff x="837681" y="3505201"/>
                <a:chExt cx="4420037" cy="2133599"/>
              </a:xfrm>
            </p:grpSpPr>
            <p:cxnSp>
              <p:nvCxnSpPr>
                <p:cNvPr id="1284" name="Google Shape;1284;p65"/>
                <p:cNvCxnSpPr/>
                <p:nvPr/>
              </p:nvCxnSpPr>
              <p:spPr>
                <a:xfrm>
                  <a:off x="837681" y="3505201"/>
                  <a:ext cx="0" cy="2133599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285" name="Google Shape;1285;p65"/>
                <p:cNvCxnSpPr/>
                <p:nvPr/>
              </p:nvCxnSpPr>
              <p:spPr>
                <a:xfrm>
                  <a:off x="837681" y="5638800"/>
                  <a:ext cx="4420037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</p:grpSp>
          <p:cxnSp>
            <p:nvCxnSpPr>
              <p:cNvPr id="1286" name="Google Shape;1286;p65"/>
              <p:cNvCxnSpPr/>
              <p:nvPr/>
            </p:nvCxnSpPr>
            <p:spPr>
              <a:xfrm>
                <a:off x="5105051" y="2779840"/>
                <a:ext cx="2972094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C04EB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87" name="Google Shape;1287;p65"/>
            <p:cNvSpPr/>
            <p:nvPr/>
          </p:nvSpPr>
          <p:spPr>
            <a:xfrm>
              <a:off x="4635085" y="3272135"/>
              <a:ext cx="8513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8" name="Google Shape;1288;p65"/>
            <p:cNvSpPr txBox="1"/>
            <p:nvPr/>
          </p:nvSpPr>
          <p:spPr>
            <a:xfrm>
              <a:off x="5334000" y="5130224"/>
              <a:ext cx="533400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9" name="Google Shape;1289;p65"/>
            <p:cNvSpPr txBox="1"/>
            <p:nvPr/>
          </p:nvSpPr>
          <p:spPr>
            <a:xfrm>
              <a:off x="6934200" y="5206424"/>
              <a:ext cx="21336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90" name="Google Shape;1290;p65"/>
          <p:cNvSpPr/>
          <p:nvPr/>
        </p:nvSpPr>
        <p:spPr>
          <a:xfrm>
            <a:off x="911225" y="2286000"/>
            <a:ext cx="2822575" cy="1330325"/>
          </a:xfrm>
          <a:custGeom>
            <a:avLst/>
            <a:gdLst/>
            <a:ahLst/>
            <a:cxnLst/>
            <a:rect l="l" t="t" r="r" b="b"/>
            <a:pathLst>
              <a:path w="956235" h="1329765" extrusionOk="0">
                <a:moveTo>
                  <a:pt x="0" y="1329765"/>
                </a:moveTo>
                <a:cubicBezTo>
                  <a:pt x="47313" y="925108"/>
                  <a:pt x="94627" y="520452"/>
                  <a:pt x="254000" y="298824"/>
                </a:cubicBezTo>
                <a:cubicBezTo>
                  <a:pt x="413373" y="77196"/>
                  <a:pt x="956235" y="0"/>
                  <a:pt x="956235" y="0"/>
                </a:cubicBezTo>
              </a:path>
            </a:pathLst>
          </a:custGeom>
          <a:noFill/>
          <a:ln w="57150" cap="flat" cmpd="sng">
            <a:solidFill>
              <a:srgbClr val="FD80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1" name="Google Shape;1291;p65"/>
          <p:cNvCxnSpPr/>
          <p:nvPr/>
        </p:nvCxnSpPr>
        <p:spPr>
          <a:xfrm>
            <a:off x="1660525" y="2584450"/>
            <a:ext cx="15875" cy="1031875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92" name="Google Shape;1292;p65"/>
          <p:cNvCxnSpPr/>
          <p:nvPr/>
        </p:nvCxnSpPr>
        <p:spPr>
          <a:xfrm rot="10800000">
            <a:off x="914400" y="2584450"/>
            <a:ext cx="74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6"/>
          <p:cNvSpPr txBox="1">
            <a:spLocks noGrp="1"/>
          </p:cNvSpPr>
          <p:nvPr>
            <p:ph type="title"/>
          </p:nvPr>
        </p:nvSpPr>
        <p:spPr>
          <a:xfrm>
            <a:off x="304800" y="236538"/>
            <a:ext cx="8686800" cy="10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Q6   Given Image F,  Obtain the new image using  </a:t>
            </a:r>
            <a:br>
              <a:rPr lang="en-US" sz="32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         LOG Transformation.</a:t>
            </a:r>
            <a:endParaRPr/>
          </a:p>
        </p:txBody>
      </p:sp>
      <p:sp>
        <p:nvSpPr>
          <p:cNvPr id="1298" name="Google Shape;1298;p6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9" name="Google Shape;1299;p66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0" name="Google Shape;1300;p66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01" name="Google Shape;1301;p66"/>
          <p:cNvGraphicFramePr/>
          <p:nvPr/>
        </p:nvGraphicFramePr>
        <p:xfrm>
          <a:off x="1811096" y="190563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26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152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2" name="Google Shape;1302;p66"/>
          <p:cNvSpPr/>
          <p:nvPr/>
        </p:nvSpPr>
        <p:spPr>
          <a:xfrm>
            <a:off x="1066800" y="1905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7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373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Sol :   Let  S = T(r)</a:t>
            </a:r>
            <a:endParaRPr/>
          </a:p>
        </p:txBody>
      </p:sp>
      <p:sp>
        <p:nvSpPr>
          <p:cNvPr id="1308" name="Google Shape;1308;p6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9" name="Google Shape;1309;p67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0" name="Google Shape;1310;p67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11" name="Google Shape;1311;p67"/>
          <p:cNvGraphicFramePr/>
          <p:nvPr/>
        </p:nvGraphicFramePr>
        <p:xfrm>
          <a:off x="5738813" y="8524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0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152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12" name="Google Shape;1312;p67"/>
          <p:cNvSpPr/>
          <p:nvPr/>
        </p:nvSpPr>
        <p:spPr>
          <a:xfrm>
            <a:off x="4953000" y="8382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sp>
        <p:nvSpPr>
          <p:cNvPr id="1313" name="Google Shape;1313;p67"/>
          <p:cNvSpPr txBox="1"/>
          <p:nvPr/>
        </p:nvSpPr>
        <p:spPr>
          <a:xfrm>
            <a:off x="228600" y="10668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= C  Log ( 1 + r )</a:t>
            </a:r>
            <a:endParaRPr/>
          </a:p>
        </p:txBody>
      </p:sp>
      <p:sp>
        <p:nvSpPr>
          <p:cNvPr id="1314" name="Google Shape;1314;p67"/>
          <p:cNvSpPr txBox="1"/>
          <p:nvPr/>
        </p:nvSpPr>
        <p:spPr>
          <a:xfrm>
            <a:off x="228600" y="16764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C =1</a:t>
            </a:r>
            <a:endParaRPr/>
          </a:p>
        </p:txBody>
      </p:sp>
      <p:sp>
        <p:nvSpPr>
          <p:cNvPr id="1315" name="Google Shape;1315;p67"/>
          <p:cNvSpPr txBox="1"/>
          <p:nvPr/>
        </p:nvSpPr>
        <p:spPr>
          <a:xfrm>
            <a:off x="228600" y="22860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S = Log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( 1 + r )</a:t>
            </a:r>
            <a:endParaRPr/>
          </a:p>
        </p:txBody>
      </p:sp>
      <p:sp>
        <p:nvSpPr>
          <p:cNvPr id="1316" name="Google Shape;1316;p67"/>
          <p:cNvSpPr txBox="1"/>
          <p:nvPr/>
        </p:nvSpPr>
        <p:spPr>
          <a:xfrm>
            <a:off x="304800" y="29718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F(0,0) =128   Find A(0,0) </a:t>
            </a:r>
            <a:endParaRPr/>
          </a:p>
        </p:txBody>
      </p:sp>
      <p:sp>
        <p:nvSpPr>
          <p:cNvPr id="1317" name="Google Shape;1317;p67"/>
          <p:cNvSpPr txBox="1"/>
          <p:nvPr/>
        </p:nvSpPr>
        <p:spPr>
          <a:xfrm>
            <a:off x="304800" y="35814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A(0,0) = Log</a:t>
            </a:r>
            <a:r>
              <a:rPr lang="en-US" sz="28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( 1 + 128)</a:t>
            </a:r>
            <a:endParaRPr/>
          </a:p>
        </p:txBody>
      </p:sp>
      <p:graphicFrame>
        <p:nvGraphicFramePr>
          <p:cNvPr id="1318" name="Google Shape;1318;p67"/>
          <p:cNvGraphicFramePr/>
          <p:nvPr/>
        </p:nvGraphicFramePr>
        <p:xfrm>
          <a:off x="5697296" y="381063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0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19" name="Google Shape;1319;p67"/>
          <p:cNvSpPr/>
          <p:nvPr/>
        </p:nvSpPr>
        <p:spPr>
          <a:xfrm>
            <a:off x="4953000" y="3810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320" name="Google Shape;1320;p67"/>
          <p:cNvSpPr txBox="1"/>
          <p:nvPr/>
        </p:nvSpPr>
        <p:spPr>
          <a:xfrm>
            <a:off x="304800" y="4191000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A(0,0) = 2.11</a:t>
            </a:r>
            <a:endParaRPr/>
          </a:p>
        </p:txBody>
      </p:sp>
      <p:sp>
        <p:nvSpPr>
          <p:cNvPr id="1321" name="Google Shape;1321;p67"/>
          <p:cNvSpPr txBox="1"/>
          <p:nvPr/>
        </p:nvSpPr>
        <p:spPr>
          <a:xfrm>
            <a:off x="304800" y="4800600"/>
            <a:ext cx="3429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A(0,0) == 2</a:t>
            </a:r>
            <a:endParaRPr/>
          </a:p>
        </p:txBody>
      </p:sp>
      <p:sp>
        <p:nvSpPr>
          <p:cNvPr id="1322" name="Google Shape;1322;p67"/>
          <p:cNvSpPr/>
          <p:nvPr/>
        </p:nvSpPr>
        <p:spPr>
          <a:xfrm>
            <a:off x="5486400" y="228600"/>
            <a:ext cx="29194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/>
          </a:p>
        </p:txBody>
      </p:sp>
      <p:sp>
        <p:nvSpPr>
          <p:cNvPr id="1323" name="Google Shape;1323;p67"/>
          <p:cNvSpPr/>
          <p:nvPr/>
        </p:nvSpPr>
        <p:spPr>
          <a:xfrm>
            <a:off x="5691188" y="3200400"/>
            <a:ext cx="29194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Power Law  Transformation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68"/>
          <p:cNvSpPr txBox="1"/>
          <p:nvPr/>
        </p:nvSpPr>
        <p:spPr>
          <a:xfrm>
            <a:off x="685800" y="914400"/>
            <a:ext cx="5791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Mathematically,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30" name="Google Shape;1330;p68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331" name="Google Shape;1331;p68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talelesir@gmail.com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8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33" name="Google Shape;1333;p68"/>
          <p:cNvSpPr txBox="1"/>
          <p:nvPr/>
        </p:nvSpPr>
        <p:spPr>
          <a:xfrm>
            <a:off x="914400" y="1600200"/>
            <a:ext cx="259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-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= r</a:t>
            </a:r>
            <a:r>
              <a:rPr lang="en-US" sz="3600" b="1" baseline="30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endParaRPr sz="3600" b="1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8"/>
          <p:cNvSpPr txBox="1"/>
          <p:nvPr/>
        </p:nvSpPr>
        <p:spPr>
          <a:xfrm>
            <a:off x="914400" y="2514600"/>
            <a:ext cx="8001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Where,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r     is Normalized input image pixel 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S    is Normalized output image pixel value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9"/>
          <p:cNvSpPr txBox="1"/>
          <p:nvPr/>
        </p:nvSpPr>
        <p:spPr>
          <a:xfrm>
            <a:off x="304800" y="304800"/>
            <a:ext cx="5181600" cy="193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romanLcParenBoth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 </a:t>
            </a: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&lt; 1</a:t>
            </a:r>
            <a:endParaRPr/>
          </a:p>
          <a:p>
            <a:pPr marL="536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PLT maps narrow range of dark input values into wider range of ouput values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69"/>
          <p:cNvSpPr txBox="1"/>
          <p:nvPr/>
        </p:nvSpPr>
        <p:spPr>
          <a:xfrm>
            <a:off x="304800" y="2557463"/>
            <a:ext cx="5181600" cy="144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When  </a:t>
            </a: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= 1</a:t>
            </a:r>
            <a:endParaRPr/>
          </a:p>
          <a:p>
            <a:pPr marL="536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Output Pixel Value = Input Pixel Value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69"/>
          <p:cNvSpPr txBox="1"/>
          <p:nvPr/>
        </p:nvSpPr>
        <p:spPr>
          <a:xfrm>
            <a:off x="304800" y="4522788"/>
            <a:ext cx="5476875" cy="187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 When  </a:t>
            </a: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&gt; 1</a:t>
            </a:r>
            <a:endParaRPr/>
          </a:p>
          <a:p>
            <a:pPr marL="536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PLT maps wider range of input values into narrow range of ouput dark pixel values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2" name="Google Shape;1342;p69"/>
          <p:cNvGrpSpPr/>
          <p:nvPr/>
        </p:nvGrpSpPr>
        <p:grpSpPr>
          <a:xfrm>
            <a:off x="5781675" y="26988"/>
            <a:ext cx="3438525" cy="2206625"/>
            <a:chOff x="5781675" y="26988"/>
            <a:chExt cx="3438525" cy="2206625"/>
          </a:xfrm>
        </p:grpSpPr>
        <p:grpSp>
          <p:nvGrpSpPr>
            <p:cNvPr id="1343" name="Google Shape;1343;p69"/>
            <p:cNvGrpSpPr/>
            <p:nvPr/>
          </p:nvGrpSpPr>
          <p:grpSpPr>
            <a:xfrm>
              <a:off x="5781675" y="26988"/>
              <a:ext cx="3438525" cy="2206625"/>
              <a:chOff x="5705947" y="1295400"/>
              <a:chExt cx="3438053" cy="2470451"/>
            </a:xfrm>
          </p:grpSpPr>
          <p:grpSp>
            <p:nvGrpSpPr>
              <p:cNvPr id="1344" name="Google Shape;1344;p69"/>
              <p:cNvGrpSpPr/>
              <p:nvPr/>
            </p:nvGrpSpPr>
            <p:grpSpPr>
              <a:xfrm>
                <a:off x="5705947" y="1295400"/>
                <a:ext cx="2957465" cy="2470451"/>
                <a:chOff x="82705" y="2025388"/>
                <a:chExt cx="3642732" cy="4505732"/>
              </a:xfrm>
            </p:grpSpPr>
            <p:sp>
              <p:nvSpPr>
                <p:cNvPr id="1345" name="Google Shape;1345;p69"/>
                <p:cNvSpPr/>
                <p:nvPr/>
              </p:nvSpPr>
              <p:spPr>
                <a:xfrm>
                  <a:off x="563137" y="5588744"/>
                  <a:ext cx="3162300" cy="9423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0                  1</a:t>
                  </a:r>
                  <a:endParaRPr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46" name="Google Shape;1346;p69"/>
                <p:cNvSpPr/>
                <p:nvPr/>
              </p:nvSpPr>
              <p:spPr>
                <a:xfrm>
                  <a:off x="82705" y="2433404"/>
                  <a:ext cx="762000" cy="35810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</a:t>
                  </a:r>
                  <a:endParaRPr sz="1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endParaRPr sz="20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</a:t>
                  </a:r>
                  <a:endParaRPr/>
                </a:p>
              </p:txBody>
            </p:sp>
            <p:grpSp>
              <p:nvGrpSpPr>
                <p:cNvPr id="1347" name="Google Shape;1347;p69"/>
                <p:cNvGrpSpPr/>
                <p:nvPr/>
              </p:nvGrpSpPr>
              <p:grpSpPr>
                <a:xfrm>
                  <a:off x="533400" y="2025388"/>
                  <a:ext cx="3125034" cy="3609908"/>
                  <a:chOff x="533400" y="2025388"/>
                  <a:chExt cx="3125034" cy="3609908"/>
                </a:xfrm>
              </p:grpSpPr>
              <p:grpSp>
                <p:nvGrpSpPr>
                  <p:cNvPr id="1348" name="Google Shape;1348;p69"/>
                  <p:cNvGrpSpPr/>
                  <p:nvPr/>
                </p:nvGrpSpPr>
                <p:grpSpPr>
                  <a:xfrm>
                    <a:off x="762581" y="2816067"/>
                    <a:ext cx="2895853" cy="2819229"/>
                    <a:chOff x="1067381" y="1676242"/>
                    <a:chExt cx="2895853" cy="2819230"/>
                  </a:xfrm>
                </p:grpSpPr>
                <p:cxnSp>
                  <p:nvCxnSpPr>
                    <p:cNvPr id="1349" name="Google Shape;1349;p69"/>
                    <p:cNvCxnSpPr/>
                    <p:nvPr/>
                  </p:nvCxnSpPr>
                  <p:spPr>
                    <a:xfrm>
                      <a:off x="1067381" y="4495472"/>
                      <a:ext cx="2895853" cy="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50" name="Google Shape;1350;p69"/>
                    <p:cNvCxnSpPr/>
                    <p:nvPr/>
                  </p:nvCxnSpPr>
                  <p:spPr>
                    <a:xfrm rot="10800000">
                      <a:off x="1067381" y="1676242"/>
                      <a:ext cx="0" cy="281923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51" name="Google Shape;1351;p69"/>
                    <p:cNvCxnSpPr/>
                    <p:nvPr/>
                  </p:nvCxnSpPr>
                  <p:spPr>
                    <a:xfrm>
                      <a:off x="1067381" y="2133151"/>
                      <a:ext cx="186539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52" name="Google Shape;1352;p69"/>
                    <p:cNvCxnSpPr/>
                    <p:nvPr/>
                  </p:nvCxnSpPr>
                  <p:spPr>
                    <a:xfrm rot="10800000">
                      <a:off x="2932771" y="2133151"/>
                      <a:ext cx="0" cy="236232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53" name="Google Shape;1353;p69"/>
                  <p:cNvSpPr/>
                  <p:nvPr/>
                </p:nvSpPr>
                <p:spPr>
                  <a:xfrm>
                    <a:off x="533400" y="2025388"/>
                    <a:ext cx="609600" cy="786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S</a:t>
                    </a:r>
                    <a:endParaRPr/>
                  </a:p>
                </p:txBody>
              </p:sp>
            </p:grpSp>
          </p:grpSp>
          <p:sp>
            <p:nvSpPr>
              <p:cNvPr id="1354" name="Google Shape;1354;p69"/>
              <p:cNvSpPr/>
              <p:nvPr/>
            </p:nvSpPr>
            <p:spPr>
              <a:xfrm>
                <a:off x="8648700" y="3048000"/>
                <a:ext cx="495300" cy="430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/>
              </a:p>
            </p:txBody>
          </p:sp>
          <p:cxnSp>
            <p:nvCxnSpPr>
              <p:cNvPr id="1355" name="Google Shape;1355;p69"/>
              <p:cNvCxnSpPr/>
              <p:nvPr/>
            </p:nvCxnSpPr>
            <p:spPr>
              <a:xfrm>
                <a:off x="6278563" y="3271838"/>
                <a:ext cx="534987" cy="47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6" name="Google Shape;1356;p69"/>
            <p:cNvGrpSpPr/>
            <p:nvPr/>
          </p:nvGrpSpPr>
          <p:grpSpPr>
            <a:xfrm>
              <a:off x="6321778" y="649111"/>
              <a:ext cx="1558572" cy="1157111"/>
              <a:chOff x="6321778" y="649111"/>
              <a:chExt cx="1558572" cy="1157111"/>
            </a:xfrm>
          </p:grpSpPr>
          <p:sp>
            <p:nvSpPr>
              <p:cNvPr id="1357" name="Google Shape;1357;p69"/>
              <p:cNvSpPr/>
              <p:nvPr/>
            </p:nvSpPr>
            <p:spPr>
              <a:xfrm>
                <a:off x="6321778" y="649111"/>
                <a:ext cx="1558572" cy="1157111"/>
              </a:xfrm>
              <a:custGeom>
                <a:avLst/>
                <a:gdLst/>
                <a:ahLst/>
                <a:cxnLst/>
                <a:rect l="l" t="t" r="r" b="b"/>
                <a:pathLst>
                  <a:path w="1467555" h="1157111" extrusionOk="0">
                    <a:moveTo>
                      <a:pt x="0" y="1157111"/>
                    </a:moveTo>
                    <a:cubicBezTo>
                      <a:pt x="84666" y="864305"/>
                      <a:pt x="169333" y="571500"/>
                      <a:pt x="296333" y="409222"/>
                    </a:cubicBezTo>
                    <a:cubicBezTo>
                      <a:pt x="423333" y="246944"/>
                      <a:pt x="566796" y="249297"/>
                      <a:pt x="762000" y="183445"/>
                    </a:cubicBezTo>
                    <a:cubicBezTo>
                      <a:pt x="957204" y="117593"/>
                      <a:pt x="1467555" y="14111"/>
                      <a:pt x="1467555" y="14111"/>
                    </a:cubicBezTo>
                    <a:lnTo>
                      <a:pt x="1467555" y="14111"/>
                    </a:lnTo>
                    <a:lnTo>
                      <a:pt x="1467555" y="0"/>
                    </a:lnTo>
                  </a:path>
                </a:pathLst>
              </a:cu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58" name="Google Shape;1358;p69"/>
              <p:cNvSpPr/>
              <p:nvPr/>
            </p:nvSpPr>
            <p:spPr>
              <a:xfrm>
                <a:off x="6826250" y="838200"/>
                <a:ext cx="954088" cy="461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γ =0.5</a:t>
                </a:r>
                <a:endParaRPr/>
              </a:p>
            </p:txBody>
          </p:sp>
        </p:grpSp>
      </p:grpSp>
      <p:grpSp>
        <p:nvGrpSpPr>
          <p:cNvPr id="1359" name="Google Shape;1359;p69"/>
          <p:cNvGrpSpPr/>
          <p:nvPr/>
        </p:nvGrpSpPr>
        <p:grpSpPr>
          <a:xfrm>
            <a:off x="6248400" y="4598988"/>
            <a:ext cx="3071813" cy="2206625"/>
            <a:chOff x="6148388" y="4598988"/>
            <a:chExt cx="3071812" cy="2206625"/>
          </a:xfrm>
        </p:grpSpPr>
        <p:grpSp>
          <p:nvGrpSpPr>
            <p:cNvPr id="1360" name="Google Shape;1360;p69"/>
            <p:cNvGrpSpPr/>
            <p:nvPr/>
          </p:nvGrpSpPr>
          <p:grpSpPr>
            <a:xfrm>
              <a:off x="6148388" y="4598988"/>
              <a:ext cx="3071812" cy="2206625"/>
              <a:chOff x="6071857" y="1295400"/>
              <a:chExt cx="3072143" cy="2470451"/>
            </a:xfrm>
          </p:grpSpPr>
          <p:grpSp>
            <p:nvGrpSpPr>
              <p:cNvPr id="1361" name="Google Shape;1361;p69"/>
              <p:cNvGrpSpPr/>
              <p:nvPr/>
            </p:nvGrpSpPr>
            <p:grpSpPr>
              <a:xfrm>
                <a:off x="6071857" y="1295400"/>
                <a:ext cx="2591555" cy="2470451"/>
                <a:chOff x="533400" y="2025388"/>
                <a:chExt cx="3192037" cy="4505732"/>
              </a:xfrm>
            </p:grpSpPr>
            <p:sp>
              <p:nvSpPr>
                <p:cNvPr id="1362" name="Google Shape;1362;p69"/>
                <p:cNvSpPr/>
                <p:nvPr/>
              </p:nvSpPr>
              <p:spPr>
                <a:xfrm>
                  <a:off x="563137" y="5588744"/>
                  <a:ext cx="3162300" cy="9423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0                  1</a:t>
                  </a:r>
                  <a:endParaRPr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1363" name="Google Shape;1363;p69"/>
                <p:cNvGrpSpPr/>
                <p:nvPr/>
              </p:nvGrpSpPr>
              <p:grpSpPr>
                <a:xfrm>
                  <a:off x="533400" y="2025388"/>
                  <a:ext cx="3125034" cy="3609908"/>
                  <a:chOff x="533400" y="2025388"/>
                  <a:chExt cx="3125034" cy="3609908"/>
                </a:xfrm>
              </p:grpSpPr>
              <p:grpSp>
                <p:nvGrpSpPr>
                  <p:cNvPr id="1364" name="Google Shape;1364;p69"/>
                  <p:cNvGrpSpPr/>
                  <p:nvPr/>
                </p:nvGrpSpPr>
                <p:grpSpPr>
                  <a:xfrm>
                    <a:off x="762581" y="2816067"/>
                    <a:ext cx="2895853" cy="2819229"/>
                    <a:chOff x="1067381" y="1676242"/>
                    <a:chExt cx="2895853" cy="2819230"/>
                  </a:xfrm>
                </p:grpSpPr>
                <p:cxnSp>
                  <p:nvCxnSpPr>
                    <p:cNvPr id="1365" name="Google Shape;1365;p69"/>
                    <p:cNvCxnSpPr/>
                    <p:nvPr/>
                  </p:nvCxnSpPr>
                  <p:spPr>
                    <a:xfrm>
                      <a:off x="1067381" y="4495472"/>
                      <a:ext cx="2895853" cy="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66" name="Google Shape;1366;p69"/>
                    <p:cNvCxnSpPr/>
                    <p:nvPr/>
                  </p:nvCxnSpPr>
                  <p:spPr>
                    <a:xfrm rot="10800000">
                      <a:off x="1067381" y="1676242"/>
                      <a:ext cx="0" cy="281923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67" name="Google Shape;1367;p69"/>
                    <p:cNvCxnSpPr/>
                    <p:nvPr/>
                  </p:nvCxnSpPr>
                  <p:spPr>
                    <a:xfrm>
                      <a:off x="1067381" y="2133151"/>
                      <a:ext cx="186539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68" name="Google Shape;1368;p69"/>
                    <p:cNvCxnSpPr/>
                    <p:nvPr/>
                  </p:nvCxnSpPr>
                  <p:spPr>
                    <a:xfrm rot="10800000">
                      <a:off x="2932771" y="2133151"/>
                      <a:ext cx="0" cy="236232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69" name="Google Shape;1369;p69"/>
                  <p:cNvSpPr/>
                  <p:nvPr/>
                </p:nvSpPr>
                <p:spPr>
                  <a:xfrm>
                    <a:off x="533400" y="2025388"/>
                    <a:ext cx="609600" cy="786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S</a:t>
                    </a:r>
                    <a:endParaRPr/>
                  </a:p>
                </p:txBody>
              </p:sp>
            </p:grpSp>
          </p:grpSp>
          <p:sp>
            <p:nvSpPr>
              <p:cNvPr id="1370" name="Google Shape;1370;p69"/>
              <p:cNvSpPr/>
              <p:nvPr/>
            </p:nvSpPr>
            <p:spPr>
              <a:xfrm>
                <a:off x="8648700" y="3048000"/>
                <a:ext cx="495300" cy="430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/>
              </a:p>
            </p:txBody>
          </p:sp>
        </p:grpSp>
        <p:sp>
          <p:nvSpPr>
            <p:cNvPr id="1371" name="Google Shape;1371;p69"/>
            <p:cNvSpPr/>
            <p:nvPr/>
          </p:nvSpPr>
          <p:spPr>
            <a:xfrm>
              <a:off x="6350000" y="5187140"/>
              <a:ext cx="1487850" cy="1176971"/>
            </a:xfrm>
            <a:custGeom>
              <a:avLst/>
              <a:gdLst/>
              <a:ahLst/>
              <a:cxnLst/>
              <a:rect l="l" t="t" r="r" b="b"/>
              <a:pathLst>
                <a:path w="1487850" h="1176971" extrusionOk="0">
                  <a:moveTo>
                    <a:pt x="0" y="1176971"/>
                  </a:moveTo>
                  <a:cubicBezTo>
                    <a:pt x="284574" y="1125230"/>
                    <a:pt x="569148" y="1073490"/>
                    <a:pt x="762000" y="993527"/>
                  </a:cubicBezTo>
                  <a:cubicBezTo>
                    <a:pt x="954852" y="913564"/>
                    <a:pt x="1041870" y="854767"/>
                    <a:pt x="1157111" y="697193"/>
                  </a:cubicBezTo>
                  <a:cubicBezTo>
                    <a:pt x="1272352" y="539619"/>
                    <a:pt x="1399351" y="156267"/>
                    <a:pt x="1453444" y="48082"/>
                  </a:cubicBezTo>
                  <a:cubicBezTo>
                    <a:pt x="1507537" y="-60103"/>
                    <a:pt x="1481667" y="48082"/>
                    <a:pt x="1481667" y="48082"/>
                  </a:cubicBezTo>
                </a:path>
              </a:pathLst>
            </a:cu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72" name="Google Shape;1372;p69"/>
          <p:cNvGrpSpPr/>
          <p:nvPr/>
        </p:nvGrpSpPr>
        <p:grpSpPr>
          <a:xfrm>
            <a:off x="5791200" y="2286000"/>
            <a:ext cx="3429000" cy="2206625"/>
            <a:chOff x="5791200" y="2286000"/>
            <a:chExt cx="3429000" cy="2206625"/>
          </a:xfrm>
        </p:grpSpPr>
        <p:grpSp>
          <p:nvGrpSpPr>
            <p:cNvPr id="1373" name="Google Shape;1373;p69"/>
            <p:cNvGrpSpPr/>
            <p:nvPr/>
          </p:nvGrpSpPr>
          <p:grpSpPr>
            <a:xfrm>
              <a:off x="6148388" y="2286000"/>
              <a:ext cx="3071812" cy="2206625"/>
              <a:chOff x="6071857" y="1295400"/>
              <a:chExt cx="3072143" cy="2470450"/>
            </a:xfrm>
          </p:grpSpPr>
          <p:grpSp>
            <p:nvGrpSpPr>
              <p:cNvPr id="1374" name="Google Shape;1374;p69"/>
              <p:cNvGrpSpPr/>
              <p:nvPr/>
            </p:nvGrpSpPr>
            <p:grpSpPr>
              <a:xfrm>
                <a:off x="6071857" y="1295400"/>
                <a:ext cx="2591555" cy="2470450"/>
                <a:chOff x="533400" y="2025388"/>
                <a:chExt cx="3192037" cy="4505729"/>
              </a:xfrm>
            </p:grpSpPr>
            <p:sp>
              <p:nvSpPr>
                <p:cNvPr id="1375" name="Google Shape;1375;p69"/>
                <p:cNvSpPr/>
                <p:nvPr/>
              </p:nvSpPr>
              <p:spPr>
                <a:xfrm>
                  <a:off x="563137" y="5588742"/>
                  <a:ext cx="3162300" cy="942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0                  1</a:t>
                  </a:r>
                  <a:endParaRPr sz="2800" b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1376" name="Google Shape;1376;p69"/>
                <p:cNvGrpSpPr/>
                <p:nvPr/>
              </p:nvGrpSpPr>
              <p:grpSpPr>
                <a:xfrm>
                  <a:off x="533400" y="2025388"/>
                  <a:ext cx="3125034" cy="3609906"/>
                  <a:chOff x="533400" y="2025388"/>
                  <a:chExt cx="3125034" cy="3609906"/>
                </a:xfrm>
              </p:grpSpPr>
              <p:grpSp>
                <p:nvGrpSpPr>
                  <p:cNvPr id="1377" name="Google Shape;1377;p69"/>
                  <p:cNvGrpSpPr/>
                  <p:nvPr/>
                </p:nvGrpSpPr>
                <p:grpSpPr>
                  <a:xfrm>
                    <a:off x="762581" y="2816067"/>
                    <a:ext cx="2895853" cy="2819227"/>
                    <a:chOff x="1067381" y="1676242"/>
                    <a:chExt cx="2895853" cy="2819228"/>
                  </a:xfrm>
                </p:grpSpPr>
                <p:cxnSp>
                  <p:nvCxnSpPr>
                    <p:cNvPr id="1378" name="Google Shape;1378;p69"/>
                    <p:cNvCxnSpPr/>
                    <p:nvPr/>
                  </p:nvCxnSpPr>
                  <p:spPr>
                    <a:xfrm>
                      <a:off x="1067381" y="4495470"/>
                      <a:ext cx="2895853" cy="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79" name="Google Shape;1379;p69"/>
                    <p:cNvCxnSpPr/>
                    <p:nvPr/>
                  </p:nvCxnSpPr>
                  <p:spPr>
                    <a:xfrm rot="10800000">
                      <a:off x="1067381" y="1676242"/>
                      <a:ext cx="0" cy="2819228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stealth" w="med" len="med"/>
                    </a:ln>
                  </p:spPr>
                </p:cxnSp>
                <p:cxnSp>
                  <p:nvCxnSpPr>
                    <p:cNvPr id="1380" name="Google Shape;1380;p69"/>
                    <p:cNvCxnSpPr/>
                    <p:nvPr/>
                  </p:nvCxnSpPr>
                  <p:spPr>
                    <a:xfrm>
                      <a:off x="1067381" y="2133152"/>
                      <a:ext cx="186539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81" name="Google Shape;1381;p69"/>
                    <p:cNvCxnSpPr/>
                    <p:nvPr/>
                  </p:nvCxnSpPr>
                  <p:spPr>
                    <a:xfrm rot="10800000">
                      <a:off x="2932771" y="2133152"/>
                      <a:ext cx="0" cy="2362317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82" name="Google Shape;1382;p69"/>
                  <p:cNvSpPr/>
                  <p:nvPr/>
                </p:nvSpPr>
                <p:spPr>
                  <a:xfrm>
                    <a:off x="533400" y="2025388"/>
                    <a:ext cx="609600" cy="786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S</a:t>
                    </a:r>
                    <a:endParaRPr/>
                  </a:p>
                </p:txBody>
              </p:sp>
            </p:grpSp>
          </p:grpSp>
          <p:sp>
            <p:nvSpPr>
              <p:cNvPr id="1383" name="Google Shape;1383;p69"/>
              <p:cNvSpPr/>
              <p:nvPr/>
            </p:nvSpPr>
            <p:spPr>
              <a:xfrm>
                <a:off x="8648700" y="3048000"/>
                <a:ext cx="495300" cy="430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/>
              </a:p>
            </p:txBody>
          </p:sp>
        </p:grpSp>
        <p:cxnSp>
          <p:nvCxnSpPr>
            <p:cNvPr id="1384" name="Google Shape;1384;p69"/>
            <p:cNvCxnSpPr/>
            <p:nvPr/>
          </p:nvCxnSpPr>
          <p:spPr>
            <a:xfrm rot="10800000" flipH="1">
              <a:off x="6324600" y="2897188"/>
              <a:ext cx="1524000" cy="1141412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5" name="Google Shape;1385;p69"/>
            <p:cNvSpPr/>
            <p:nvPr/>
          </p:nvSpPr>
          <p:spPr>
            <a:xfrm>
              <a:off x="7086600" y="3348038"/>
              <a:ext cx="793750" cy="461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= 1</a:t>
              </a:r>
              <a:endParaRPr/>
            </a:p>
          </p:txBody>
        </p:sp>
        <p:sp>
          <p:nvSpPr>
            <p:cNvPr id="1386" name="Google Shape;1386;p69"/>
            <p:cNvSpPr/>
            <p:nvPr/>
          </p:nvSpPr>
          <p:spPr>
            <a:xfrm>
              <a:off x="5791200" y="2436813"/>
              <a:ext cx="619125" cy="1754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grpSp>
        <p:nvGrpSpPr>
          <p:cNvPr id="1387" name="Google Shape;1387;p69"/>
          <p:cNvGrpSpPr/>
          <p:nvPr/>
        </p:nvGrpSpPr>
        <p:grpSpPr>
          <a:xfrm>
            <a:off x="5867400" y="4799013"/>
            <a:ext cx="1708150" cy="1754187"/>
            <a:chOff x="5791200" y="4799013"/>
            <a:chExt cx="1708150" cy="1754187"/>
          </a:xfrm>
        </p:grpSpPr>
        <p:sp>
          <p:nvSpPr>
            <p:cNvPr id="1388" name="Google Shape;1388;p69"/>
            <p:cNvSpPr/>
            <p:nvPr/>
          </p:nvSpPr>
          <p:spPr>
            <a:xfrm>
              <a:off x="6705600" y="5557838"/>
              <a:ext cx="793750" cy="461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= 2</a:t>
              </a:r>
              <a:endParaRPr/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5791200" y="4799013"/>
              <a:ext cx="619125" cy="1754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0"/>
          <p:cNvSpPr txBox="1">
            <a:spLocks noGrp="1"/>
          </p:cNvSpPr>
          <p:nvPr>
            <p:ph type="title"/>
          </p:nvPr>
        </p:nvSpPr>
        <p:spPr>
          <a:xfrm>
            <a:off x="76200" y="762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6450" lvl="0" indent="-8064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Q6.   For the  image given below perform the operation  S = r</a:t>
            </a:r>
            <a:r>
              <a:rPr lang="en-US" sz="3200" b="1" baseline="300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 b="1">
              <a:solidFill>
                <a:srgbClr val="80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7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6" name="Google Shape;1396;p70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7" name="Google Shape;1397;p70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398" name="Google Shape;1398;p70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talelesir@gmail.com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0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00" name="Google Shape;1400;p70"/>
          <p:cNvSpPr/>
          <p:nvPr/>
        </p:nvSpPr>
        <p:spPr>
          <a:xfrm>
            <a:off x="738188" y="1609725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401" name="Google Shape;1401;p7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02" name="Google Shape;1402;p70"/>
          <p:cNvGraphicFramePr/>
          <p:nvPr/>
        </p:nvGraphicFramePr>
        <p:xfrm>
          <a:off x="1658696" y="16611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1"/>
          <p:cNvSpPr txBox="1">
            <a:spLocks noGrp="1"/>
          </p:cNvSpPr>
          <p:nvPr>
            <p:ph type="title"/>
          </p:nvPr>
        </p:nvSpPr>
        <p:spPr>
          <a:xfrm>
            <a:off x="228600" y="427038"/>
            <a:ext cx="43434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Step-1  : Find Normalized Input Pixel values</a:t>
            </a:r>
            <a:endParaRPr/>
          </a:p>
        </p:txBody>
      </p:sp>
      <p:sp>
        <p:nvSpPr>
          <p:cNvPr id="1408" name="Google Shape;1408;p7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9" name="Google Shape;1409;p71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10" name="Google Shape;1410;p71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411" name="Google Shape;1411;p71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talelesir@gmail.com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1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413" name="Google Shape;1413;p71"/>
          <p:cNvGraphicFramePr/>
          <p:nvPr/>
        </p:nvGraphicFramePr>
        <p:xfrm>
          <a:off x="914400" y="32004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89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0.5 </a:t>
                      </a:r>
                      <a:endParaRPr sz="24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14" name="Google Shape;141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" y="1828800"/>
            <a:ext cx="45212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71"/>
          <p:cNvSpPr/>
          <p:nvPr/>
        </p:nvSpPr>
        <p:spPr>
          <a:xfrm>
            <a:off x="152400" y="3057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=</a:t>
            </a:r>
            <a:endParaRPr/>
          </a:p>
        </p:txBody>
      </p:sp>
      <p:sp>
        <p:nvSpPr>
          <p:cNvPr id="1416" name="Google Shape;1416;p71"/>
          <p:cNvSpPr/>
          <p:nvPr/>
        </p:nvSpPr>
        <p:spPr>
          <a:xfrm>
            <a:off x="5233988" y="457200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1417" name="Google Shape;1417;p71"/>
          <p:cNvGraphicFramePr/>
          <p:nvPr/>
        </p:nvGraphicFramePr>
        <p:xfrm>
          <a:off x="6154496" y="50863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8" name="Google Shape;1418;p71"/>
          <p:cNvSpPr/>
          <p:nvPr/>
        </p:nvSpPr>
        <p:spPr>
          <a:xfrm>
            <a:off x="6096000" y="2743200"/>
            <a:ext cx="30480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Value = 8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-457200" y="76200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Contrast Stretching Transformaton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57200" y="1219200"/>
            <a:ext cx="7543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Low Contrast Image occur often due to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14400" y="1944688"/>
            <a:ext cx="7543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Poor or Non-uniform Lighting conditions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14400" y="2706688"/>
            <a:ext cx="82296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Limited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dynamic range of imaging sensor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914400" y="3544888"/>
            <a:ext cx="7543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Improper setting of lens aperature.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2"/>
          <p:cNvSpPr txBox="1">
            <a:spLocks noGrp="1"/>
          </p:cNvSpPr>
          <p:nvPr>
            <p:ph type="title"/>
          </p:nvPr>
        </p:nvSpPr>
        <p:spPr>
          <a:xfrm>
            <a:off x="228600" y="427038"/>
            <a:ext cx="43434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Step-1  : Find Normalized Input Pixel values</a:t>
            </a:r>
            <a:endParaRPr/>
          </a:p>
        </p:txBody>
      </p:sp>
      <p:sp>
        <p:nvSpPr>
          <p:cNvPr id="1424" name="Google Shape;1424;p7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5" name="Google Shape;1425;p72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26" name="Google Shape;1426;p72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427" name="Google Shape;1427;p72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talelesir@gmail.com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2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429" name="Google Shape;1429;p72"/>
          <p:cNvGraphicFramePr/>
          <p:nvPr/>
        </p:nvGraphicFramePr>
        <p:xfrm>
          <a:off x="914400" y="32004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0.5 </a:t>
                      </a:r>
                      <a:endParaRPr sz="20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0" name="Google Shape;143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28800"/>
            <a:ext cx="39433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2"/>
          <p:cNvSpPr txBox="1"/>
          <p:nvPr/>
        </p:nvSpPr>
        <p:spPr>
          <a:xfrm>
            <a:off x="4953000" y="4572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Step-2  :  Apply Power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Law Transformation</a:t>
            </a:r>
            <a:endParaRPr/>
          </a:p>
        </p:txBody>
      </p:sp>
      <p:sp>
        <p:nvSpPr>
          <p:cNvPr id="1432" name="Google Shape;1432;p72"/>
          <p:cNvSpPr/>
          <p:nvPr/>
        </p:nvSpPr>
        <p:spPr>
          <a:xfrm>
            <a:off x="5403850" y="1625600"/>
            <a:ext cx="175895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S = r</a:t>
            </a:r>
            <a:r>
              <a:rPr lang="en-US" sz="3200" b="1" baseline="300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33" name="Google Shape;1433;p72"/>
          <p:cNvGraphicFramePr/>
          <p:nvPr/>
        </p:nvGraphicFramePr>
        <p:xfrm>
          <a:off x="5181600" y="323924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09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0.0625 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 </a:t>
                      </a:r>
                      <a:endParaRPr sz="17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7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34" name="Google Shape;1434;p72"/>
          <p:cNvSpPr/>
          <p:nvPr/>
        </p:nvSpPr>
        <p:spPr>
          <a:xfrm>
            <a:off x="152400" y="3057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=</a:t>
            </a:r>
            <a:endParaRPr/>
          </a:p>
        </p:txBody>
      </p:sp>
      <p:sp>
        <p:nvSpPr>
          <p:cNvPr id="1435" name="Google Shape;1435;p72"/>
          <p:cNvSpPr/>
          <p:nvPr/>
        </p:nvSpPr>
        <p:spPr>
          <a:xfrm>
            <a:off x="4395788" y="3048000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3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61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32423"/>
                </a:solidFill>
              </a:rPr>
              <a:t>Step-3 :  Find De-normalized output Pixel values</a:t>
            </a:r>
            <a:endParaRPr sz="3600" b="1">
              <a:solidFill>
                <a:srgbClr val="632423"/>
              </a:solidFill>
            </a:endParaRPr>
          </a:p>
        </p:txBody>
      </p:sp>
      <p:sp>
        <p:nvSpPr>
          <p:cNvPr id="1441" name="Google Shape;1441;p7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2" name="Google Shape;1442;p73"/>
          <p:cNvSpPr txBox="1"/>
          <p:nvPr/>
        </p:nvSpPr>
        <p:spPr>
          <a:xfrm>
            <a:off x="381000" y="838200"/>
            <a:ext cx="8763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De-normalized  =   Power Law Tx              MAX  Input value                        Output value         Value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3" name="Google Shape;1443;p73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444" name="Google Shape;1444;p73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5" name="Google Shape;1445;p73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61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46" name="Google Shape;1446;p73"/>
          <p:cNvGrpSpPr/>
          <p:nvPr/>
        </p:nvGrpSpPr>
        <p:grpSpPr>
          <a:xfrm>
            <a:off x="5638800" y="1219200"/>
            <a:ext cx="381000" cy="381000"/>
            <a:chOff x="5562600" y="1524000"/>
            <a:chExt cx="381000" cy="381000"/>
          </a:xfrm>
        </p:grpSpPr>
        <p:cxnSp>
          <p:nvCxnSpPr>
            <p:cNvPr id="1447" name="Google Shape;1447;p73"/>
            <p:cNvCxnSpPr/>
            <p:nvPr/>
          </p:nvCxnSpPr>
          <p:spPr>
            <a:xfrm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48" name="Google Shape;1448;p73"/>
            <p:cNvCxnSpPr/>
            <p:nvPr/>
          </p:nvCxnSpPr>
          <p:spPr>
            <a:xfrm rot="10800000" flipH="1">
              <a:off x="5562600" y="1524000"/>
              <a:ext cx="381000" cy="3810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aphicFrame>
        <p:nvGraphicFramePr>
          <p:cNvPr id="1449" name="Google Shape;1449;p73"/>
          <p:cNvGraphicFramePr/>
          <p:nvPr/>
        </p:nvGraphicFramePr>
        <p:xfrm>
          <a:off x="2906059" y="423672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7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 </a:t>
                      </a: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.5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0" name="Google Shape;1450;p73"/>
          <p:cNvGraphicFramePr/>
          <p:nvPr/>
        </p:nvGraphicFramePr>
        <p:xfrm>
          <a:off x="6172199" y="4267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7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 </a:t>
                      </a: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4806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</a:t>
                      </a:r>
                      <a:endParaRPr sz="2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1" name="Google Shape;1451;p73"/>
          <p:cNvSpPr/>
          <p:nvPr/>
        </p:nvSpPr>
        <p:spPr>
          <a:xfrm>
            <a:off x="2185988" y="4114800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</a:t>
            </a:r>
            <a:endParaRPr/>
          </a:p>
        </p:txBody>
      </p:sp>
      <p:sp>
        <p:nvSpPr>
          <p:cNvPr id="1452" name="Google Shape;1452;p73"/>
          <p:cNvSpPr/>
          <p:nvPr/>
        </p:nvSpPr>
        <p:spPr>
          <a:xfrm>
            <a:off x="5691188" y="4200525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graphicFrame>
        <p:nvGraphicFramePr>
          <p:cNvPr id="1453" name="Google Shape;1453;p73"/>
          <p:cNvGraphicFramePr/>
          <p:nvPr/>
        </p:nvGraphicFramePr>
        <p:xfrm>
          <a:off x="3428999" y="217244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09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0.0625 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0.25 </a:t>
                      </a:r>
                      <a:endParaRPr sz="17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7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0.0625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/>
                    </a:p>
                  </a:txBody>
                  <a:tcPr marL="91450" marR="91450" marT="38800" marB="388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38800" marB="38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4" name="Google Shape;1454;p73"/>
          <p:cNvSpPr/>
          <p:nvPr/>
        </p:nvSpPr>
        <p:spPr>
          <a:xfrm>
            <a:off x="2262188" y="2066925"/>
            <a:ext cx="13192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(8)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4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61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Application : Gamma Correction</a:t>
            </a:r>
            <a:endParaRPr sz="3600" b="1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7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1" name="Google Shape;1461;p74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2" name="Google Shape;1462;p74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463" name="Google Shape;1463;p74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4" name="Google Shape;1464;p74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65" name="Google Shape;1465;p74"/>
          <p:cNvSpPr txBox="1"/>
          <p:nvPr/>
        </p:nvSpPr>
        <p:spPr>
          <a:xfrm>
            <a:off x="228600" y="990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cathode ray tube (CRT), converts a video signal to light in a nonlinear way. The light intensity is proportional to a power (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γ)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source voltage    </a:t>
            </a:r>
            <a:r>
              <a:rPr lang="en-US" sz="3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466" name="Google Shape;1466;p74"/>
          <p:cNvSpPr txBox="1"/>
          <p:nvPr/>
        </p:nvSpPr>
        <p:spPr>
          <a:xfrm>
            <a:off x="228600" y="3170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computer CRT,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about 2.2</a:t>
            </a:r>
            <a:endParaRPr/>
          </a:p>
        </p:txBody>
      </p:sp>
      <p:sp>
        <p:nvSpPr>
          <p:cNvPr id="1467" name="Google Shape;1467;p74"/>
          <p:cNvSpPr txBox="1"/>
          <p:nvPr/>
        </p:nvSpPr>
        <p:spPr>
          <a:xfrm>
            <a:off x="228600" y="3962400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Viewing images properly on monitors requires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-correction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5"/>
          <p:cNvSpPr txBox="1"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Gamma Correction</a:t>
            </a:r>
            <a:endParaRPr/>
          </a:p>
        </p:txBody>
      </p:sp>
      <p:pic>
        <p:nvPicPr>
          <p:cNvPr id="1473" name="Google Shape;147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8600"/>
            <a:ext cx="8610600" cy="651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14400"/>
            <a:ext cx="8556625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7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Image Enhancement by PLT </a:t>
            </a:r>
            <a:endParaRPr/>
          </a:p>
        </p:txBody>
      </p:sp>
      <p:pic>
        <p:nvPicPr>
          <p:cNvPr id="1480" name="Google Shape;1480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939800"/>
            <a:ext cx="2171700" cy="56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76"/>
          <p:cNvSpPr txBox="1"/>
          <p:nvPr/>
        </p:nvSpPr>
        <p:spPr>
          <a:xfrm>
            <a:off x="76200" y="3505200"/>
            <a:ext cx="2514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lphaLcParenBoth"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Aerial Image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PLT output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images with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 γ  = 3.0 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AutoNum type="alphaLcParenBoth" startAt="3"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γ  = 4.0  and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AutoNum type="alphaLcParenBoth" startAt="3"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γ  = 5.0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(a)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(…Courtesy of NASA)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graphicFrame>
        <p:nvGraphicFramePr>
          <p:cNvPr id="1482" name="Google Shape;1482;p76"/>
          <p:cNvGraphicFramePr/>
          <p:nvPr/>
        </p:nvGraphicFramePr>
        <p:xfrm>
          <a:off x="209858" y="10668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7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b</a:t>
                      </a:r>
                      <a:r>
                        <a:rPr lang="en-US" sz="2200" b="1">
                          <a:solidFill>
                            <a:srgbClr val="97480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77"/>
          <p:cNvSpPr txBox="1">
            <a:spLocks noGrp="1"/>
          </p:cNvSpPr>
          <p:nvPr>
            <p:ph type="title"/>
          </p:nvPr>
        </p:nvSpPr>
        <p:spPr>
          <a:xfrm>
            <a:off x="304800" y="-762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[6] 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Intensity Level Slicing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77"/>
          <p:cNvSpPr txBox="1"/>
          <p:nvPr/>
        </p:nvSpPr>
        <p:spPr>
          <a:xfrm>
            <a:off x="457200" y="828675"/>
            <a:ext cx="80010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Highlighting a specific range of input values is called  Intensity Level Slicing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89" name="Google Shape;1489;p77"/>
          <p:cNvGrpSpPr/>
          <p:nvPr/>
        </p:nvGrpSpPr>
        <p:grpSpPr>
          <a:xfrm>
            <a:off x="0" y="6324600"/>
            <a:ext cx="9144000" cy="563563"/>
            <a:chOff x="0" y="6309659"/>
            <a:chExt cx="9144000" cy="563282"/>
          </a:xfrm>
        </p:grpSpPr>
        <p:sp>
          <p:nvSpPr>
            <p:cNvPr id="1490" name="Google Shape;1490;p77"/>
            <p:cNvSpPr txBox="1"/>
            <p:nvPr/>
          </p:nvSpPr>
          <p:spPr>
            <a:xfrm>
              <a:off x="0" y="6339807"/>
              <a:ext cx="9144000" cy="53313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1" name="Google Shape;1491;p77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65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92" name="Google Shape;1492;p77"/>
          <p:cNvSpPr txBox="1"/>
          <p:nvPr/>
        </p:nvSpPr>
        <p:spPr>
          <a:xfrm>
            <a:off x="457200" y="1981200"/>
            <a:ext cx="64008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Case-1 : Without Background</a:t>
            </a:r>
            <a:endParaRPr/>
          </a:p>
        </p:txBody>
      </p:sp>
      <p:sp>
        <p:nvSpPr>
          <p:cNvPr id="1493" name="Google Shape;1493;p77"/>
          <p:cNvSpPr txBox="1"/>
          <p:nvPr/>
        </p:nvSpPr>
        <p:spPr>
          <a:xfrm>
            <a:off x="5029200" y="2590800"/>
            <a:ext cx="31242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(Ii) Mathematically</a:t>
            </a:r>
            <a:endParaRPr/>
          </a:p>
        </p:txBody>
      </p:sp>
      <p:sp>
        <p:nvSpPr>
          <p:cNvPr id="1494" name="Google Shape;1494;p77"/>
          <p:cNvSpPr txBox="1"/>
          <p:nvPr/>
        </p:nvSpPr>
        <p:spPr>
          <a:xfrm>
            <a:off x="457200" y="2560638"/>
            <a:ext cx="31242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(i) Graphically</a:t>
            </a:r>
            <a:endParaRPr/>
          </a:p>
        </p:txBody>
      </p:sp>
      <p:grpSp>
        <p:nvGrpSpPr>
          <p:cNvPr id="1495" name="Google Shape;1495;p77"/>
          <p:cNvGrpSpPr/>
          <p:nvPr/>
        </p:nvGrpSpPr>
        <p:grpSpPr>
          <a:xfrm>
            <a:off x="457200" y="3219450"/>
            <a:ext cx="4432300" cy="2800350"/>
            <a:chOff x="292100" y="3219450"/>
            <a:chExt cx="4432300" cy="2800350"/>
          </a:xfrm>
        </p:grpSpPr>
        <p:sp>
          <p:nvSpPr>
            <p:cNvPr id="1496" name="Google Shape;1496;p77"/>
            <p:cNvSpPr txBox="1"/>
            <p:nvPr/>
          </p:nvSpPr>
          <p:spPr>
            <a:xfrm>
              <a:off x="533791" y="5100066"/>
              <a:ext cx="533347" cy="486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7" name="Google Shape;1497;p77"/>
            <p:cNvSpPr/>
            <p:nvPr/>
          </p:nvSpPr>
          <p:spPr>
            <a:xfrm>
              <a:off x="4114837" y="5112431"/>
              <a:ext cx="380962" cy="537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8" name="Google Shape;1498;p77"/>
            <p:cNvSpPr/>
            <p:nvPr/>
          </p:nvSpPr>
          <p:spPr>
            <a:xfrm>
              <a:off x="977938" y="3219450"/>
              <a:ext cx="380962" cy="5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9" name="Google Shape;1499;p77"/>
            <p:cNvSpPr/>
            <p:nvPr/>
          </p:nvSpPr>
          <p:spPr>
            <a:xfrm>
              <a:off x="292100" y="3934664"/>
              <a:ext cx="851231" cy="384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0" name="Google Shape;1500;p77"/>
            <p:cNvSpPr txBox="1"/>
            <p:nvPr/>
          </p:nvSpPr>
          <p:spPr>
            <a:xfrm>
              <a:off x="990946" y="5480411"/>
              <a:ext cx="533347" cy="486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1" name="Google Shape;1501;p77"/>
            <p:cNvSpPr txBox="1"/>
            <p:nvPr/>
          </p:nvSpPr>
          <p:spPr>
            <a:xfrm>
              <a:off x="2590988" y="5543802"/>
              <a:ext cx="2133412" cy="384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2" name="Google Shape;1502;p77"/>
            <p:cNvSpPr txBox="1"/>
            <p:nvPr/>
          </p:nvSpPr>
          <p:spPr>
            <a:xfrm>
              <a:off x="1752600" y="5435712"/>
              <a:ext cx="1371600" cy="584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    b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503" name="Google Shape;1503;p77"/>
            <p:cNvGrpSpPr/>
            <p:nvPr/>
          </p:nvGrpSpPr>
          <p:grpSpPr>
            <a:xfrm>
              <a:off x="1143000" y="3962400"/>
              <a:ext cx="2819400" cy="1525588"/>
              <a:chOff x="1142999" y="3934664"/>
              <a:chExt cx="2819400" cy="1525588"/>
            </a:xfrm>
          </p:grpSpPr>
          <p:grpSp>
            <p:nvGrpSpPr>
              <p:cNvPr id="1504" name="Google Shape;1504;p77"/>
              <p:cNvGrpSpPr/>
              <p:nvPr/>
            </p:nvGrpSpPr>
            <p:grpSpPr>
              <a:xfrm>
                <a:off x="1142999" y="3934664"/>
                <a:ext cx="2819400" cy="1525588"/>
                <a:chOff x="5105050" y="3272135"/>
                <a:chExt cx="2972094" cy="1833856"/>
              </a:xfrm>
            </p:grpSpPr>
            <p:grpSp>
              <p:nvGrpSpPr>
                <p:cNvPr id="1505" name="Google Shape;1505;p77"/>
                <p:cNvGrpSpPr/>
                <p:nvPr/>
              </p:nvGrpSpPr>
              <p:grpSpPr>
                <a:xfrm>
                  <a:off x="5105050" y="3272135"/>
                  <a:ext cx="2972094" cy="1833856"/>
                  <a:chOff x="837679" y="3805535"/>
                  <a:chExt cx="4420038" cy="1833856"/>
                </a:xfrm>
              </p:grpSpPr>
              <p:cxnSp>
                <p:nvCxnSpPr>
                  <p:cNvPr id="1506" name="Google Shape;1506;p77"/>
                  <p:cNvCxnSpPr/>
                  <p:nvPr/>
                </p:nvCxnSpPr>
                <p:spPr>
                  <a:xfrm>
                    <a:off x="837679" y="3805535"/>
                    <a:ext cx="0" cy="1833856"/>
                  </a:xfrm>
                  <a:prstGeom prst="straightConnector1">
                    <a:avLst/>
                  </a:prstGeom>
                  <a:noFill/>
                  <a:ln w="57150" cap="flat" cmpd="sng">
                    <a:solidFill>
                      <a:srgbClr val="0D0D0D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7647"/>
                      </a:srgbClr>
                    </a:outerShdw>
                  </a:effectLst>
                </p:spPr>
              </p:cxnSp>
              <p:cxnSp>
                <p:nvCxnSpPr>
                  <p:cNvPr id="1507" name="Google Shape;1507;p77"/>
                  <p:cNvCxnSpPr/>
                  <p:nvPr/>
                </p:nvCxnSpPr>
                <p:spPr>
                  <a:xfrm>
                    <a:off x="837679" y="5639391"/>
                    <a:ext cx="4420038" cy="0"/>
                  </a:xfrm>
                  <a:prstGeom prst="straightConnector1">
                    <a:avLst/>
                  </a:prstGeom>
                  <a:noFill/>
                  <a:ln w="57150" cap="flat" cmpd="sng">
                    <a:solidFill>
                      <a:srgbClr val="0D0D0D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7647"/>
                      </a:srgbClr>
                    </a:outerShdw>
                  </a:effectLst>
                </p:spPr>
              </p:cxnSp>
            </p:grpSp>
            <p:cxnSp>
              <p:nvCxnSpPr>
                <p:cNvPr id="1508" name="Google Shape;1508;p77"/>
                <p:cNvCxnSpPr/>
                <p:nvPr/>
              </p:nvCxnSpPr>
              <p:spPr>
                <a:xfrm>
                  <a:off x="5908320" y="3730122"/>
                  <a:ext cx="8835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509" name="Google Shape;1509;p77"/>
              <p:cNvCxnSpPr/>
              <p:nvPr/>
            </p:nvCxnSpPr>
            <p:spPr>
              <a:xfrm>
                <a:off x="1892299" y="4296104"/>
                <a:ext cx="0" cy="11396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0" name="Google Shape;1510;p77"/>
              <p:cNvCxnSpPr/>
              <p:nvPr/>
            </p:nvCxnSpPr>
            <p:spPr>
              <a:xfrm>
                <a:off x="2730499" y="4313564"/>
                <a:ext cx="0" cy="11396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11" name="Google Shape;1511;p77"/>
          <p:cNvSpPr/>
          <p:nvPr/>
        </p:nvSpPr>
        <p:spPr>
          <a:xfrm>
            <a:off x="5334000" y="3514725"/>
            <a:ext cx="38100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L-1   if    a &lt; r &lt; 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 0      Otherwise   </a:t>
            </a:r>
            <a:endParaRPr sz="2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78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1517" name="Google Shape;1517;p7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8" name="Google Shape;1518;p7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19" name="Google Shape;1519;p78"/>
          <p:cNvSpPr txBox="1"/>
          <p:nvPr/>
        </p:nvSpPr>
        <p:spPr>
          <a:xfrm>
            <a:off x="685800" y="76200"/>
            <a:ext cx="48768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Case-2 : With Background</a:t>
            </a:r>
            <a:endParaRPr/>
          </a:p>
        </p:txBody>
      </p:sp>
      <p:sp>
        <p:nvSpPr>
          <p:cNvPr id="1520" name="Google Shape;1520;p78"/>
          <p:cNvSpPr txBox="1"/>
          <p:nvPr/>
        </p:nvSpPr>
        <p:spPr>
          <a:xfrm>
            <a:off x="5257800" y="838200"/>
            <a:ext cx="31242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(ii) Mathematically</a:t>
            </a:r>
            <a:endParaRPr/>
          </a:p>
        </p:txBody>
      </p:sp>
      <p:sp>
        <p:nvSpPr>
          <p:cNvPr id="1521" name="Google Shape;1521;p78"/>
          <p:cNvSpPr txBox="1"/>
          <p:nvPr/>
        </p:nvSpPr>
        <p:spPr>
          <a:xfrm>
            <a:off x="774700" y="838200"/>
            <a:ext cx="31242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(i) Graphically</a:t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>
            <a:off x="5334000" y="1762125"/>
            <a:ext cx="38100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L-1    if    a &lt; r &lt; 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 r        Otherwise   </a:t>
            </a:r>
            <a:endParaRPr sz="2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23" name="Google Shape;1523;p78"/>
          <p:cNvGrpSpPr/>
          <p:nvPr/>
        </p:nvGrpSpPr>
        <p:grpSpPr>
          <a:xfrm>
            <a:off x="457200" y="1524000"/>
            <a:ext cx="4432300" cy="2819400"/>
            <a:chOff x="152400" y="1447800"/>
            <a:chExt cx="4432300" cy="2819400"/>
          </a:xfrm>
        </p:grpSpPr>
        <p:sp>
          <p:nvSpPr>
            <p:cNvPr id="1524" name="Google Shape;1524;p78"/>
            <p:cNvSpPr/>
            <p:nvPr/>
          </p:nvSpPr>
          <p:spPr>
            <a:xfrm>
              <a:off x="838200" y="1447800"/>
              <a:ext cx="381000" cy="538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5" name="Google Shape;1525;p78"/>
            <p:cNvSpPr txBox="1"/>
            <p:nvPr/>
          </p:nvSpPr>
          <p:spPr>
            <a:xfrm>
              <a:off x="394091" y="3329048"/>
              <a:ext cx="533347" cy="486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3975137" y="3341412"/>
              <a:ext cx="380962" cy="537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152400" y="2163763"/>
              <a:ext cx="851231" cy="384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8" name="Google Shape;1528;p78"/>
            <p:cNvSpPr txBox="1"/>
            <p:nvPr/>
          </p:nvSpPr>
          <p:spPr>
            <a:xfrm>
              <a:off x="851246" y="3709355"/>
              <a:ext cx="533347" cy="486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9" name="Google Shape;1529;p78"/>
            <p:cNvSpPr txBox="1"/>
            <p:nvPr/>
          </p:nvSpPr>
          <p:spPr>
            <a:xfrm>
              <a:off x="2451288" y="3772740"/>
              <a:ext cx="2133412" cy="384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(L-1)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0" name="Google Shape;1530;p78"/>
            <p:cNvSpPr txBox="1"/>
            <p:nvPr/>
          </p:nvSpPr>
          <p:spPr>
            <a:xfrm>
              <a:off x="1524000" y="3683170"/>
              <a:ext cx="1371600" cy="58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    b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531" name="Google Shape;1531;p78"/>
            <p:cNvGrpSpPr/>
            <p:nvPr/>
          </p:nvGrpSpPr>
          <p:grpSpPr>
            <a:xfrm>
              <a:off x="1066800" y="2057400"/>
              <a:ext cx="2819400" cy="1525587"/>
              <a:chOff x="5105050" y="3272135"/>
              <a:chExt cx="2972094" cy="1834039"/>
            </a:xfrm>
          </p:grpSpPr>
          <p:grpSp>
            <p:nvGrpSpPr>
              <p:cNvPr id="1532" name="Google Shape;1532;p78"/>
              <p:cNvGrpSpPr/>
              <p:nvPr/>
            </p:nvGrpSpPr>
            <p:grpSpPr>
              <a:xfrm>
                <a:off x="5105050" y="3272135"/>
                <a:ext cx="2972094" cy="1834039"/>
                <a:chOff x="837679" y="3805535"/>
                <a:chExt cx="4420038" cy="1834039"/>
              </a:xfrm>
            </p:grpSpPr>
            <p:cxnSp>
              <p:nvCxnSpPr>
                <p:cNvPr id="1533" name="Google Shape;1533;p78"/>
                <p:cNvCxnSpPr/>
                <p:nvPr/>
              </p:nvCxnSpPr>
              <p:spPr>
                <a:xfrm>
                  <a:off x="837679" y="3805535"/>
                  <a:ext cx="0" cy="1834039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534" name="Google Shape;1534;p78"/>
                <p:cNvCxnSpPr/>
                <p:nvPr/>
              </p:nvCxnSpPr>
              <p:spPr>
                <a:xfrm>
                  <a:off x="837679" y="5639574"/>
                  <a:ext cx="4420038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</p:grpSp>
          <p:cxnSp>
            <p:nvCxnSpPr>
              <p:cNvPr id="1535" name="Google Shape;1535;p78"/>
              <p:cNvCxnSpPr/>
              <p:nvPr/>
            </p:nvCxnSpPr>
            <p:spPr>
              <a:xfrm>
                <a:off x="5667338" y="3730168"/>
                <a:ext cx="883596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36" name="Google Shape;1536;p78"/>
            <p:cNvCxnSpPr/>
            <p:nvPr/>
          </p:nvCxnSpPr>
          <p:spPr>
            <a:xfrm>
              <a:off x="1595239" y="2362732"/>
              <a:ext cx="0" cy="910960"/>
            </a:xfrm>
            <a:prstGeom prst="straightConnector1">
              <a:avLst/>
            </a:pr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78"/>
            <p:cNvCxnSpPr/>
            <p:nvPr/>
          </p:nvCxnSpPr>
          <p:spPr>
            <a:xfrm>
              <a:off x="2438400" y="2456217"/>
              <a:ext cx="0" cy="530071"/>
            </a:xfrm>
            <a:prstGeom prst="straightConnector1">
              <a:avLst/>
            </a:pr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78"/>
            <p:cNvCxnSpPr/>
            <p:nvPr/>
          </p:nvCxnSpPr>
          <p:spPr>
            <a:xfrm flipH="1">
              <a:off x="1066800" y="3252848"/>
              <a:ext cx="576262" cy="354122"/>
            </a:xfrm>
            <a:prstGeom prst="straightConnector1">
              <a:avLst/>
            </a:pr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78"/>
            <p:cNvCxnSpPr/>
            <p:nvPr/>
          </p:nvCxnSpPr>
          <p:spPr>
            <a:xfrm flipH="1">
              <a:off x="2438400" y="2507002"/>
              <a:ext cx="779462" cy="479285"/>
            </a:xfrm>
            <a:prstGeom prst="straightConnector1">
              <a:avLst/>
            </a:prstGeom>
            <a:noFill/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9"/>
          <p:cNvSpPr txBox="1">
            <a:spLocks noGrp="1"/>
          </p:cNvSpPr>
          <p:nvPr>
            <p:ph type="title"/>
          </p:nvPr>
        </p:nvSpPr>
        <p:spPr>
          <a:xfrm>
            <a:off x="76200" y="4572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6450" lvl="0" indent="-8064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Q7.   For the  image given below perform the Intensity Level Slicing for a = 2 and b = 5 with background and without background </a:t>
            </a:r>
            <a:endParaRPr/>
          </a:p>
        </p:txBody>
      </p:sp>
      <p:sp>
        <p:nvSpPr>
          <p:cNvPr id="1545" name="Google Shape;1545;p7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6" name="Google Shape;1546;p79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47" name="Google Shape;1547;p79"/>
          <p:cNvGrpSpPr/>
          <p:nvPr/>
        </p:nvGrpSpPr>
        <p:grpSpPr>
          <a:xfrm>
            <a:off x="0" y="6294438"/>
            <a:ext cx="9144000" cy="577850"/>
            <a:chOff x="0" y="6294718"/>
            <a:chExt cx="9144000" cy="578223"/>
          </a:xfrm>
        </p:grpSpPr>
        <p:sp>
          <p:nvSpPr>
            <p:cNvPr id="1548" name="Google Shape;1548;p79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talelesir@gmail.com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9"/>
            <p:cNvSpPr txBox="1"/>
            <p:nvPr/>
          </p:nvSpPr>
          <p:spPr>
            <a:xfrm>
              <a:off x="8534400" y="6294718"/>
              <a:ext cx="609600" cy="557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67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50" name="Google Shape;1550;p79"/>
          <p:cNvSpPr/>
          <p:nvPr/>
        </p:nvSpPr>
        <p:spPr>
          <a:xfrm>
            <a:off x="890588" y="1990725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551" name="Google Shape;1551;p79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52" name="Google Shape;1552;p79"/>
          <p:cNvGraphicFramePr/>
          <p:nvPr/>
        </p:nvGraphicFramePr>
        <p:xfrm>
          <a:off x="1574299" y="21945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58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0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8" name="Google Shape;1558;p80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59" name="Google Shape;1559;p80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560" name="Google Shape;1560;p80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61" name="Google Shape;1561;p80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68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62" name="Google Shape;1562;p80"/>
          <p:cNvSpPr/>
          <p:nvPr/>
        </p:nvSpPr>
        <p:spPr>
          <a:xfrm>
            <a:off x="304800" y="1524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sp>
        <p:nvSpPr>
          <p:cNvPr id="1563" name="Google Shape;1563;p80"/>
          <p:cNvSpPr/>
          <p:nvPr/>
        </p:nvSpPr>
        <p:spPr>
          <a:xfrm>
            <a:off x="4953000" y="29051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sp>
        <p:nvSpPr>
          <p:cNvPr id="1564" name="Google Shape;1564;p80"/>
          <p:cNvSpPr/>
          <p:nvPr/>
        </p:nvSpPr>
        <p:spPr>
          <a:xfrm>
            <a:off x="4953000" y="3565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565" name="Google Shape;1565;p8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66" name="Google Shape;1566;p80"/>
          <p:cNvGraphicFramePr/>
          <p:nvPr/>
        </p:nvGraphicFramePr>
        <p:xfrm>
          <a:off x="5773495" y="36423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endParaRPr sz="2800" b="1" i="0" u="none" strike="noStrike" cap="none">
                        <a:solidFill>
                          <a:srgbClr val="8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7" name="Google Shape;1567;p80"/>
          <p:cNvSpPr/>
          <p:nvPr/>
        </p:nvSpPr>
        <p:spPr>
          <a:xfrm>
            <a:off x="304800" y="2819400"/>
            <a:ext cx="2895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sp>
        <p:nvSpPr>
          <p:cNvPr id="1568" name="Google Shape;1568;p80"/>
          <p:cNvSpPr/>
          <p:nvPr/>
        </p:nvSpPr>
        <p:spPr>
          <a:xfrm>
            <a:off x="304800" y="838200"/>
            <a:ext cx="4419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  </a:t>
            </a:r>
            <a:r>
              <a:rPr lang="en-US" sz="28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T  (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r is the input image  pixel value and S is the output image pixel value</a:t>
            </a:r>
            <a:endParaRPr/>
          </a:p>
        </p:txBody>
      </p:sp>
      <p:sp>
        <p:nvSpPr>
          <p:cNvPr id="1569" name="Google Shape;1569;p80"/>
          <p:cNvSpPr txBox="1"/>
          <p:nvPr/>
        </p:nvSpPr>
        <p:spPr>
          <a:xfrm>
            <a:off x="5029200" y="122238"/>
            <a:ext cx="441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Case-1 : Without Background</a:t>
            </a:r>
            <a:endParaRPr/>
          </a:p>
        </p:txBody>
      </p:sp>
      <p:sp>
        <p:nvSpPr>
          <p:cNvPr id="1570" name="Google Shape;1570;p80"/>
          <p:cNvSpPr/>
          <p:nvPr/>
        </p:nvSpPr>
        <p:spPr>
          <a:xfrm>
            <a:off x="5181600" y="1066800"/>
            <a:ext cx="3810000" cy="1384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7      if    2 &lt; r &lt;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i.e. {r = 3, 4}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  0      Otherwise   </a:t>
            </a:r>
            <a:endParaRPr sz="2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1" name="Google Shape;1571;p80"/>
          <p:cNvSpPr/>
          <p:nvPr/>
        </p:nvSpPr>
        <p:spPr>
          <a:xfrm>
            <a:off x="304800" y="3429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1572" name="Google Shape;1572;p80"/>
          <p:cNvGraphicFramePr/>
          <p:nvPr/>
        </p:nvGraphicFramePr>
        <p:xfrm>
          <a:off x="1125295" y="3505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1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8" name="Google Shape;1578;p81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79" name="Google Shape;1579;p81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580" name="Google Shape;1580;p81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1" name="Google Shape;1581;p81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69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82" name="Google Shape;1582;p81"/>
          <p:cNvSpPr/>
          <p:nvPr/>
        </p:nvSpPr>
        <p:spPr>
          <a:xfrm>
            <a:off x="304800" y="1524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sp>
        <p:nvSpPr>
          <p:cNvPr id="1583" name="Google Shape;1583;p81"/>
          <p:cNvSpPr/>
          <p:nvPr/>
        </p:nvSpPr>
        <p:spPr>
          <a:xfrm>
            <a:off x="4953000" y="29051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sp>
        <p:nvSpPr>
          <p:cNvPr id="1584" name="Google Shape;1584;p81"/>
          <p:cNvSpPr/>
          <p:nvPr/>
        </p:nvSpPr>
        <p:spPr>
          <a:xfrm>
            <a:off x="4953000" y="3565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585" name="Google Shape;1585;p8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86" name="Google Shape;1586;p81"/>
          <p:cNvGraphicFramePr/>
          <p:nvPr/>
        </p:nvGraphicFramePr>
        <p:xfrm>
          <a:off x="5773495" y="36423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87" name="Google Shape;1587;p81"/>
          <p:cNvSpPr/>
          <p:nvPr/>
        </p:nvSpPr>
        <p:spPr>
          <a:xfrm>
            <a:off x="304800" y="2819400"/>
            <a:ext cx="2895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sp>
        <p:nvSpPr>
          <p:cNvPr id="1588" name="Google Shape;1588;p81"/>
          <p:cNvSpPr/>
          <p:nvPr/>
        </p:nvSpPr>
        <p:spPr>
          <a:xfrm>
            <a:off x="304800" y="838200"/>
            <a:ext cx="4419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  </a:t>
            </a:r>
            <a:r>
              <a:rPr lang="en-US" sz="28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T  (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r is the input image  pixel value and S is the output image pixel value</a:t>
            </a:r>
            <a:endParaRPr/>
          </a:p>
        </p:txBody>
      </p:sp>
      <p:sp>
        <p:nvSpPr>
          <p:cNvPr id="1589" name="Google Shape;1589;p81"/>
          <p:cNvSpPr txBox="1"/>
          <p:nvPr/>
        </p:nvSpPr>
        <p:spPr>
          <a:xfrm>
            <a:off x="5029200" y="122238"/>
            <a:ext cx="441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Case-1 : Without Background</a:t>
            </a:r>
            <a:endParaRPr/>
          </a:p>
        </p:txBody>
      </p:sp>
      <p:sp>
        <p:nvSpPr>
          <p:cNvPr id="1590" name="Google Shape;1590;p81"/>
          <p:cNvSpPr/>
          <p:nvPr/>
        </p:nvSpPr>
        <p:spPr>
          <a:xfrm>
            <a:off x="5181600" y="1066800"/>
            <a:ext cx="3810000" cy="1384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7      if    2 &lt; r &lt;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i.e. {r = 3, 4}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  0      Otherwise   </a:t>
            </a:r>
            <a:endParaRPr sz="2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1" name="Google Shape;1591;p81"/>
          <p:cNvSpPr/>
          <p:nvPr/>
        </p:nvSpPr>
        <p:spPr>
          <a:xfrm>
            <a:off x="304800" y="3429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1592" name="Google Shape;1592;p81"/>
          <p:cNvGraphicFramePr/>
          <p:nvPr/>
        </p:nvGraphicFramePr>
        <p:xfrm>
          <a:off x="1125295" y="3505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381000" y="228600"/>
            <a:ext cx="8839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Times New Roman"/>
              <a:buAutoNum type="romanLcParenBoth" startAt="2"/>
            </a:pPr>
            <a:r>
              <a:rPr lang="en-US" sz="36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 Stretching Transformation  function can be achieved by </a:t>
            </a:r>
            <a:endParaRPr sz="2400" b="1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572000" y="1676400"/>
            <a:ext cx="4419600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Stretching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range of input values into wider range of  output values.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572000" y="3429000"/>
            <a:ext cx="43434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Mid range of input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537075" y="4637088"/>
            <a:ext cx="4606925" cy="107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Compressing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Bright range of input values.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762000" y="2133600"/>
            <a:ext cx="2895600" cy="2819400"/>
            <a:chOff x="1066800" y="1676400"/>
            <a:chExt cx="2895600" cy="2819401"/>
          </a:xfrm>
        </p:grpSpPr>
        <p:cxnSp>
          <p:nvCxnSpPr>
            <p:cNvPr id="157" name="Google Shape;157;p19"/>
            <p:cNvCxnSpPr/>
            <p:nvPr/>
          </p:nvCxnSpPr>
          <p:spPr>
            <a:xfrm>
              <a:off x="1066800" y="4495801"/>
              <a:ext cx="289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 rot="10800000">
              <a:off x="1066800" y="1676400"/>
              <a:ext cx="0" cy="281940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9" name="Google Shape;159;p19"/>
            <p:cNvCxnSpPr/>
            <p:nvPr/>
          </p:nvCxnSpPr>
          <p:spPr>
            <a:xfrm>
              <a:off x="1066800" y="2133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19"/>
            <p:cNvCxnSpPr/>
            <p:nvPr/>
          </p:nvCxnSpPr>
          <p:spPr>
            <a:xfrm>
              <a:off x="1066800" y="2743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19"/>
            <p:cNvCxnSpPr/>
            <p:nvPr/>
          </p:nvCxnSpPr>
          <p:spPr>
            <a:xfrm>
              <a:off x="1066800" y="3429001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19"/>
            <p:cNvCxnSpPr/>
            <p:nvPr/>
          </p:nvCxnSpPr>
          <p:spPr>
            <a:xfrm rot="10800000">
              <a:off x="17526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19"/>
            <p:cNvCxnSpPr/>
            <p:nvPr/>
          </p:nvCxnSpPr>
          <p:spPr>
            <a:xfrm rot="10800000">
              <a:off x="2560638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19"/>
            <p:cNvCxnSpPr/>
            <p:nvPr/>
          </p:nvCxnSpPr>
          <p:spPr>
            <a:xfrm rot="10800000">
              <a:off x="3429000" y="2133600"/>
              <a:ext cx="0" cy="236220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65" name="Google Shape;165;p19"/>
          <p:cNvCxnSpPr/>
          <p:nvPr/>
        </p:nvCxnSpPr>
        <p:spPr>
          <a:xfrm rot="10800000" flipH="1">
            <a:off x="2265363" y="2624138"/>
            <a:ext cx="914400" cy="609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" name="Google Shape;166;p19"/>
          <p:cNvCxnSpPr/>
          <p:nvPr/>
        </p:nvCxnSpPr>
        <p:spPr>
          <a:xfrm rot="10800000" flipH="1">
            <a:off x="1477963" y="3246438"/>
            <a:ext cx="762000" cy="609600"/>
          </a:xfrm>
          <a:prstGeom prst="straightConnector1">
            <a:avLst/>
          </a:prstGeom>
          <a:noFill/>
          <a:ln w="57150" cap="flat" cmpd="sng">
            <a:solidFill>
              <a:srgbClr val="21FF0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7" name="Google Shape;167;p19"/>
          <p:cNvCxnSpPr/>
          <p:nvPr/>
        </p:nvCxnSpPr>
        <p:spPr>
          <a:xfrm rot="10800000" flipH="1">
            <a:off x="762000" y="3886200"/>
            <a:ext cx="685800" cy="1066800"/>
          </a:xfrm>
          <a:prstGeom prst="straightConnector1">
            <a:avLst/>
          </a:prstGeom>
          <a:noFill/>
          <a:ln w="57150" cap="flat" cmpd="sng">
            <a:solidFill>
              <a:srgbClr val="FC04E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8" name="Google Shape;168;p19"/>
          <p:cNvSpPr/>
          <p:nvPr/>
        </p:nvSpPr>
        <p:spPr>
          <a:xfrm>
            <a:off x="533400" y="1255713"/>
            <a:ext cx="533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3657600" y="4391025"/>
            <a:ext cx="5334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685800" y="4919663"/>
            <a:ext cx="31623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     b  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(L-1)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0" y="2362200"/>
            <a:ext cx="762000" cy="31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(L-1)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6106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592138" y="5740400"/>
            <a:ext cx="9652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range 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524000" y="5775325"/>
            <a:ext cx="1011238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 range </a:t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2362200" y="5799138"/>
            <a:ext cx="10668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Bright range 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470525"/>
            <a:ext cx="77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5429250"/>
            <a:ext cx="77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5410200"/>
            <a:ext cx="7747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2"/>
          <p:cNvSpPr txBox="1"/>
          <p:nvPr/>
        </p:nvSpPr>
        <p:spPr>
          <a:xfrm>
            <a:off x="0" y="6338888"/>
            <a:ext cx="9144000" cy="533400"/>
          </a:xfrm>
          <a:prstGeom prst="rect">
            <a:avLst/>
          </a:prstGeom>
          <a:solidFill>
            <a:srgbClr val="10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8" name="Google Shape;1598;p82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99" name="Google Shape;1599;p82"/>
          <p:cNvGrpSpPr/>
          <p:nvPr/>
        </p:nvGrpSpPr>
        <p:grpSpPr>
          <a:xfrm>
            <a:off x="0" y="6324600"/>
            <a:ext cx="9144000" cy="577850"/>
            <a:chOff x="0" y="6294718"/>
            <a:chExt cx="9144000" cy="578223"/>
          </a:xfrm>
        </p:grpSpPr>
        <p:sp>
          <p:nvSpPr>
            <p:cNvPr id="1600" name="Google Shape;1600;p82"/>
            <p:cNvSpPr txBox="1"/>
            <p:nvPr/>
          </p:nvSpPr>
          <p:spPr>
            <a:xfrm>
              <a:off x="0" y="6339197"/>
              <a:ext cx="9144000" cy="533744"/>
            </a:xfrm>
            <a:prstGeom prst="rect">
              <a:avLst/>
            </a:prstGeom>
            <a:solidFill>
              <a:srgbClr val="102C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1" name="Google Shape;1601;p82"/>
            <p:cNvSpPr txBox="1"/>
            <p:nvPr/>
          </p:nvSpPr>
          <p:spPr>
            <a:xfrm>
              <a:off x="8534400" y="6294718"/>
              <a:ext cx="609600" cy="55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02" name="Google Shape;1602;p82"/>
          <p:cNvSpPr/>
          <p:nvPr/>
        </p:nvSpPr>
        <p:spPr>
          <a:xfrm>
            <a:off x="304800" y="1524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sp>
        <p:nvSpPr>
          <p:cNvPr id="1603" name="Google Shape;1603;p82"/>
          <p:cNvSpPr/>
          <p:nvPr/>
        </p:nvSpPr>
        <p:spPr>
          <a:xfrm>
            <a:off x="4953000" y="2905125"/>
            <a:ext cx="3197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 :</a:t>
            </a:r>
            <a:endParaRPr/>
          </a:p>
        </p:txBody>
      </p:sp>
      <p:sp>
        <p:nvSpPr>
          <p:cNvPr id="1604" name="Google Shape;1604;p82"/>
          <p:cNvSpPr/>
          <p:nvPr/>
        </p:nvSpPr>
        <p:spPr>
          <a:xfrm>
            <a:off x="4953000" y="3565525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sp>
        <p:nvSpPr>
          <p:cNvPr id="1605" name="Google Shape;1605;p82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06" name="Google Shape;1606;p82"/>
          <p:cNvGraphicFramePr/>
          <p:nvPr/>
        </p:nvGraphicFramePr>
        <p:xfrm>
          <a:off x="5773495" y="36423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7" name="Google Shape;1607;p82"/>
          <p:cNvSpPr/>
          <p:nvPr/>
        </p:nvSpPr>
        <p:spPr>
          <a:xfrm>
            <a:off x="304800" y="2819400"/>
            <a:ext cx="2895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:</a:t>
            </a:r>
            <a:endParaRPr/>
          </a:p>
        </p:txBody>
      </p:sp>
      <p:sp>
        <p:nvSpPr>
          <p:cNvPr id="1608" name="Google Shape;1608;p82"/>
          <p:cNvSpPr/>
          <p:nvPr/>
        </p:nvSpPr>
        <p:spPr>
          <a:xfrm>
            <a:off x="304800" y="838200"/>
            <a:ext cx="4419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  </a:t>
            </a:r>
            <a:r>
              <a:rPr lang="en-US" sz="28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T  ( r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r is the input image  pixel value and S is the output image pixel value</a:t>
            </a:r>
            <a:endParaRPr/>
          </a:p>
        </p:txBody>
      </p:sp>
      <p:sp>
        <p:nvSpPr>
          <p:cNvPr id="1609" name="Google Shape;1609;p82"/>
          <p:cNvSpPr txBox="1"/>
          <p:nvPr/>
        </p:nvSpPr>
        <p:spPr>
          <a:xfrm>
            <a:off x="5029200" y="122238"/>
            <a:ext cx="441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Case-2 : With Background</a:t>
            </a:r>
            <a:endParaRPr/>
          </a:p>
        </p:txBody>
      </p:sp>
      <p:sp>
        <p:nvSpPr>
          <p:cNvPr id="1610" name="Google Shape;1610;p82"/>
          <p:cNvSpPr/>
          <p:nvPr/>
        </p:nvSpPr>
        <p:spPr>
          <a:xfrm>
            <a:off x="5181600" y="1066800"/>
            <a:ext cx="3810000" cy="1384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 7      if    2 &lt; r &lt;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i.e. {r = 3, 4}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  r      Otherwise   </a:t>
            </a:r>
            <a:endParaRPr sz="2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1" name="Google Shape;1611;p82"/>
          <p:cNvSpPr/>
          <p:nvPr/>
        </p:nvSpPr>
        <p:spPr>
          <a:xfrm>
            <a:off x="304800" y="3429000"/>
            <a:ext cx="7858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/>
          </a:p>
        </p:txBody>
      </p:sp>
      <p:graphicFrame>
        <p:nvGraphicFramePr>
          <p:cNvPr id="1612" name="Google Shape;1612;p82"/>
          <p:cNvGraphicFramePr/>
          <p:nvPr/>
        </p:nvGraphicFramePr>
        <p:xfrm>
          <a:off x="1125295" y="3505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1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14/11/23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9" name="Google Shape;1619;p8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3875" y="0"/>
            <a:ext cx="76295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88" y="2460625"/>
            <a:ext cx="7920037" cy="44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83"/>
          <p:cNvSpPr/>
          <p:nvPr/>
        </p:nvSpPr>
        <p:spPr>
          <a:xfrm>
            <a:off x="0" y="490538"/>
            <a:ext cx="2976563" cy="1873250"/>
          </a:xfrm>
          <a:prstGeom prst="wedgeRoundRectCallout">
            <a:avLst>
              <a:gd name="adj1" fmla="val 102106"/>
              <a:gd name="adj2" fmla="val 64324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 the major blood vessels and study the shape of the flow of the contrast medium (to detect blockages, etc.)</a:t>
            </a:r>
            <a:endParaRPr/>
          </a:p>
        </p:txBody>
      </p:sp>
      <p:sp>
        <p:nvSpPr>
          <p:cNvPr id="1622" name="Google Shape;1622;p83"/>
          <p:cNvSpPr/>
          <p:nvPr/>
        </p:nvSpPr>
        <p:spPr>
          <a:xfrm>
            <a:off x="2643188" y="4911725"/>
            <a:ext cx="3224212" cy="1590675"/>
          </a:xfrm>
          <a:prstGeom prst="wedgeRoundRectCallout">
            <a:avLst>
              <a:gd name="adj1" fmla="val 95759"/>
              <a:gd name="adj2" fmla="val -129144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the actual flow of the contrast medium as a function of time in a series of images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4"/>
          <p:cNvSpPr txBox="1">
            <a:spLocks noGrp="1"/>
          </p:cNvSpPr>
          <p:nvPr>
            <p:ph type="title"/>
          </p:nvPr>
        </p:nvSpPr>
        <p:spPr>
          <a:xfrm>
            <a:off x="533400" y="762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[7]  </a:t>
            </a: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Bit Level Slicing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84"/>
          <p:cNvSpPr txBox="1"/>
          <p:nvPr/>
        </p:nvSpPr>
        <p:spPr>
          <a:xfrm>
            <a:off x="685800" y="1133475"/>
            <a:ext cx="80010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Highlighting a specific </a:t>
            </a:r>
            <a:r>
              <a:rPr lang="en-US" sz="3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input pixel values is called Bit Level Slicing.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29" name="Google Shape;1629;p84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1630" name="Google Shape;1630;p84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1" name="Google Shape;1631;p84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72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32" name="Google Shape;1632;p84"/>
          <p:cNvSpPr/>
          <p:nvPr/>
        </p:nvSpPr>
        <p:spPr>
          <a:xfrm>
            <a:off x="685800" y="2362200"/>
            <a:ext cx="4267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Mathematically :</a:t>
            </a:r>
            <a:endParaRPr/>
          </a:p>
        </p:txBody>
      </p:sp>
      <p:sp>
        <p:nvSpPr>
          <p:cNvPr id="1633" name="Google Shape;1633;p84"/>
          <p:cNvSpPr/>
          <p:nvPr/>
        </p:nvSpPr>
        <p:spPr>
          <a:xfrm>
            <a:off x="838200" y="3198168"/>
            <a:ext cx="48006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  r = [ bn,…b2, b1, b0 ]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( bn = 1 )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Then             S = L-1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Otherwise    S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Ex.  Consider 3 bit image with r = [b2, b1, b0 ] 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and  L-1 = 7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9" name="Google Shape;1639;p85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1640" name="Google Shape;1640;p85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1" name="Google Shape;1641;p85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73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2" name="Google Shape;1642;p85"/>
          <p:cNvSpPr/>
          <p:nvPr/>
        </p:nvSpPr>
        <p:spPr>
          <a:xfrm>
            <a:off x="738188" y="1524000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</a:t>
            </a:r>
            <a:endParaRPr/>
          </a:p>
        </p:txBody>
      </p:sp>
      <p:graphicFrame>
        <p:nvGraphicFramePr>
          <p:cNvPr id="1643" name="Google Shape;1643;p85"/>
          <p:cNvGraphicFramePr/>
          <p:nvPr/>
        </p:nvGraphicFramePr>
        <p:xfrm>
          <a:off x="1658696" y="15240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6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4" name="Google Shape;1644;p85"/>
          <p:cNvSpPr/>
          <p:nvPr/>
        </p:nvSpPr>
        <p:spPr>
          <a:xfrm>
            <a:off x="3633788" y="1447800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</a:t>
            </a:r>
            <a:endParaRPr/>
          </a:p>
        </p:txBody>
      </p:sp>
      <p:sp>
        <p:nvSpPr>
          <p:cNvPr id="1645" name="Google Shape;1645;p85"/>
          <p:cNvSpPr txBox="1"/>
          <p:nvPr/>
        </p:nvSpPr>
        <p:spPr>
          <a:xfrm>
            <a:off x="609600" y="304800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highlight MSB bit of every pixel : 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46" name="Google Shape;1646;p85"/>
          <p:cNvGraphicFramePr/>
          <p:nvPr/>
        </p:nvGraphicFramePr>
        <p:xfrm>
          <a:off x="4529399" y="15240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110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7" name="Google Shape;1647;p85"/>
          <p:cNvSpPr/>
          <p:nvPr/>
        </p:nvSpPr>
        <p:spPr>
          <a:xfrm>
            <a:off x="685800" y="4016276"/>
            <a:ext cx="33528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  r = [ b2, b1, b0 ]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( b2 = 1 )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Then             S = 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Otherwise    S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8" name="Google Shape;1648;p85"/>
          <p:cNvSpPr/>
          <p:nvPr/>
        </p:nvSpPr>
        <p:spPr>
          <a:xfrm>
            <a:off x="4548188" y="4048125"/>
            <a:ext cx="7858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=</a:t>
            </a:r>
            <a:endParaRPr/>
          </a:p>
        </p:txBody>
      </p:sp>
      <p:graphicFrame>
        <p:nvGraphicFramePr>
          <p:cNvPr id="1649" name="Google Shape;1649;p85"/>
          <p:cNvGraphicFramePr/>
          <p:nvPr/>
        </p:nvGraphicFramePr>
        <p:xfrm>
          <a:off x="5443799" y="408432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{74E69C80-987F-4CE0-8DAC-A900107CF586}</a:tableStyleId>
              </a:tblPr>
              <a:tblGrid>
                <a:gridCol w="78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7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</a:t>
                      </a:r>
                      <a:endParaRPr sz="2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86"/>
          <p:cNvSpPr txBox="1">
            <a:spLocks noGrp="1"/>
          </p:cNvSpPr>
          <p:nvPr>
            <p:ph type="title"/>
          </p:nvPr>
        </p:nvSpPr>
        <p:spPr>
          <a:xfrm>
            <a:off x="-762000" y="228600"/>
            <a:ext cx="5257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ambria"/>
                <a:ea typeface="Cambria"/>
                <a:cs typeface="Cambria"/>
                <a:sym typeface="Cambria"/>
              </a:rPr>
              <a:t>Dr. Kiran TALELE</a:t>
            </a: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body" idx="1"/>
          </p:nvPr>
        </p:nvSpPr>
        <p:spPr>
          <a:xfrm>
            <a:off x="304800" y="3962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091-9987030881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kiran.talele@spit.ac.in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ktvtalele@gmail.com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656" name="Google Shape;1656;p86"/>
          <p:cNvGrpSpPr/>
          <p:nvPr/>
        </p:nvGrpSpPr>
        <p:grpSpPr>
          <a:xfrm>
            <a:off x="0" y="6453188"/>
            <a:ext cx="9144000" cy="557212"/>
            <a:chOff x="0" y="6300586"/>
            <a:chExt cx="9144000" cy="557414"/>
          </a:xfrm>
        </p:grpSpPr>
        <p:sp>
          <p:nvSpPr>
            <p:cNvPr id="1657" name="Google Shape;1657;p86"/>
            <p:cNvSpPr txBox="1"/>
            <p:nvPr/>
          </p:nvSpPr>
          <p:spPr>
            <a:xfrm>
              <a:off x="0" y="63167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58" name="Google Shape;1658;p86"/>
            <p:cNvSpPr txBox="1"/>
            <p:nvPr/>
          </p:nvSpPr>
          <p:spPr>
            <a:xfrm>
              <a:off x="8458200" y="630058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74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9" name="Google Shape;1659;p86"/>
          <p:cNvGrpSpPr/>
          <p:nvPr/>
        </p:nvGrpSpPr>
        <p:grpSpPr>
          <a:xfrm>
            <a:off x="0" y="6400800"/>
            <a:ext cx="9144000" cy="557213"/>
            <a:chOff x="0" y="6240506"/>
            <a:chExt cx="9144000" cy="557414"/>
          </a:xfrm>
        </p:grpSpPr>
        <p:sp>
          <p:nvSpPr>
            <p:cNvPr id="1660" name="Google Shape;1660;p86"/>
            <p:cNvSpPr txBox="1"/>
            <p:nvPr/>
          </p:nvSpPr>
          <p:spPr>
            <a:xfrm>
              <a:off x="0" y="6240506"/>
              <a:ext cx="9144000" cy="465094"/>
            </a:xfrm>
            <a:prstGeom prst="rect">
              <a:avLst/>
            </a:prstGeom>
            <a:solidFill>
              <a:srgbClr val="280C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61" name="Google Shape;1661;p86"/>
            <p:cNvSpPr txBox="1"/>
            <p:nvPr/>
          </p:nvSpPr>
          <p:spPr>
            <a:xfrm>
              <a:off x="8458200" y="6240506"/>
              <a:ext cx="609600" cy="55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74</a:t>
              </a:fld>
              <a:r>
                <a:rPr lang="en-US" sz="24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2" name="Google Shape;1662;p86" descr="D:\masterclass\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200" y="5562600"/>
            <a:ext cx="23812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 descr="H:\spit 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7138" y="76200"/>
            <a:ext cx="1608137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1066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86"/>
          <p:cNvSpPr txBox="1"/>
          <p:nvPr/>
        </p:nvSpPr>
        <p:spPr>
          <a:xfrm>
            <a:off x="3048000" y="10668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Academic  :  PhD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Professional :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Dean-Students, Alumni &amp; External Relations @ Bharatiya Vidya Bhavans’ Sardar Patel Institute of Technology (SP-IT),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Head-Academic Relation @ Sardar Patel Technology Business Incubator (SP-TBI), Mumbai</a:t>
            </a:r>
            <a:endParaRPr/>
          </a:p>
          <a:p>
            <a:pPr marL="623888" marR="0" lvl="1" indent="-35877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Treasurer-IEEE Bombay Section</a:t>
            </a:r>
            <a:endParaRPr/>
          </a:p>
        </p:txBody>
      </p:sp>
      <p:sp>
        <p:nvSpPr>
          <p:cNvPr id="1666" name="Google Shape;1666;p86"/>
          <p:cNvSpPr txBox="1"/>
          <p:nvPr/>
        </p:nvSpPr>
        <p:spPr>
          <a:xfrm>
            <a:off x="312738" y="4648200"/>
            <a:ext cx="80692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8"/>
              </a:rPr>
              <a:t>https://www.linkedin.com/in/k-t-v-talele/</a:t>
            </a:r>
            <a:endParaRPr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www.facebook.com/Kiran-Talele-1711929555720263</a:t>
            </a:r>
            <a:r>
              <a:rPr lang="en-US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86"/>
          <p:cNvSpPr txBox="1"/>
          <p:nvPr/>
        </p:nvSpPr>
        <p:spPr>
          <a:xfrm>
            <a:off x="1524000" y="5638800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Connected 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8" name="Google Shape;1668;p8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4963" y="5499100"/>
            <a:ext cx="914400" cy="81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3" name="Google Shape;1673;p87"/>
          <p:cNvGrpSpPr/>
          <p:nvPr/>
        </p:nvGrpSpPr>
        <p:grpSpPr>
          <a:xfrm>
            <a:off x="0" y="0"/>
            <a:ext cx="9144000" cy="474663"/>
            <a:chOff x="0" y="0"/>
            <a:chExt cx="9144000" cy="356236"/>
          </a:xfrm>
        </p:grpSpPr>
        <p:sp>
          <p:nvSpPr>
            <p:cNvPr id="1674" name="Google Shape;1674;p87"/>
            <p:cNvSpPr/>
            <p:nvPr/>
          </p:nvSpPr>
          <p:spPr>
            <a:xfrm>
              <a:off x="0" y="0"/>
              <a:ext cx="9144000" cy="108420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87"/>
            <p:cNvSpPr/>
            <p:nvPr/>
          </p:nvSpPr>
          <p:spPr>
            <a:xfrm rot="10800000">
              <a:off x="8837613" y="73868"/>
              <a:ext cx="306387" cy="228753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6" name="Google Shape;1676;p87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1678" name="Google Shape;1678;p87"/>
          <p:cNvGrpSpPr/>
          <p:nvPr/>
        </p:nvGrpSpPr>
        <p:grpSpPr>
          <a:xfrm rot="10800000">
            <a:off x="-203200" y="6383338"/>
            <a:ext cx="9347200" cy="376238"/>
            <a:chOff x="0" y="73868"/>
            <a:chExt cx="9347200" cy="282368"/>
          </a:xfrm>
        </p:grpSpPr>
        <p:sp>
          <p:nvSpPr>
            <p:cNvPr id="1679" name="Google Shape;1679;p87"/>
            <p:cNvSpPr/>
            <p:nvPr/>
          </p:nvSpPr>
          <p:spPr>
            <a:xfrm>
              <a:off x="101600" y="76251"/>
              <a:ext cx="9144000" cy="108419"/>
            </a:xfrm>
            <a:prstGeom prst="rect">
              <a:avLst/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87"/>
            <p:cNvSpPr/>
            <p:nvPr/>
          </p:nvSpPr>
          <p:spPr>
            <a:xfrm rot="10800000">
              <a:off x="9040812" y="73868"/>
              <a:ext cx="306388" cy="228754"/>
            </a:xfrm>
            <a:prstGeom prst="triangle">
              <a:avLst>
                <a:gd name="adj" fmla="val 0"/>
              </a:avLst>
            </a:prstGeom>
            <a:solidFill>
              <a:srgbClr val="0066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81" name="Google Shape;1681;p87"/>
            <p:cNvCxnSpPr/>
            <p:nvPr/>
          </p:nvCxnSpPr>
          <p:spPr>
            <a:xfrm>
              <a:off x="0" y="145733"/>
              <a:ext cx="8858250" cy="5992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82" name="Google Shape;1682;p87"/>
            <p:cNvCxnSpPr/>
            <p:nvPr/>
          </p:nvCxnSpPr>
          <p:spPr>
            <a:xfrm rot="10800000">
              <a:off x="8846820" y="145733"/>
              <a:ext cx="292100" cy="210503"/>
            </a:xfrm>
            <a:prstGeom prst="straightConnector1">
              <a:avLst/>
            </a:prstGeom>
            <a:noFill/>
            <a:ln w="19050" cap="flat" cmpd="sng">
              <a:solidFill>
                <a:srgbClr val="0066A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683" name="Google Shape;1683;p87"/>
          <p:cNvSpPr txBox="1"/>
          <p:nvPr/>
        </p:nvSpPr>
        <p:spPr>
          <a:xfrm>
            <a:off x="1917700" y="3657600"/>
            <a:ext cx="51752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87"/>
          <p:cNvSpPr/>
          <p:nvPr/>
        </p:nvSpPr>
        <p:spPr>
          <a:xfrm>
            <a:off x="76200" y="304800"/>
            <a:ext cx="9048750" cy="623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Kiran TALELE 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Associate Professor in Electronics &amp; Telecommunication Engineering Department of Bharatiya Vidya Bhavans’ Sardar Patel Institute of Technology, Mumbai with 33+ years experience in Academics.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Dean of Students, Alumni and External Relations at Sardar Patel Institute of Technology, Andheri Mumbai.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He is also a Head of  Sardar Patel Technology Business Incubator, Mumbai.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 area of research is Digital Signal &amp; Image Processing, Computer Vision, Machine Learning and Multimedia System Design.</a:t>
            </a:r>
            <a:endParaRPr/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published 85+ research papers at various national &amp; international refereed conferences and journals. 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has filed published 25+ patents at Indian Patent Office. One patent is granted in 2021.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Treasurer of IEEE Bombay Section and Mentor for Startup Incubation &amp; Intellectual Asset Creation.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recipient of P.R. Bapat IEEE Bombay Section Outstanding Volunteer Award 2019.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" name="Google Shape;1689;p88"/>
          <p:cNvGrpSpPr/>
          <p:nvPr/>
        </p:nvGrpSpPr>
        <p:grpSpPr>
          <a:xfrm>
            <a:off x="0" y="6338888"/>
            <a:ext cx="9144000" cy="563562"/>
            <a:chOff x="0" y="6309659"/>
            <a:chExt cx="9144000" cy="563282"/>
          </a:xfrm>
        </p:grpSpPr>
        <p:sp>
          <p:nvSpPr>
            <p:cNvPr id="1690" name="Google Shape;1690;p88"/>
            <p:cNvSpPr txBox="1"/>
            <p:nvPr/>
          </p:nvSpPr>
          <p:spPr>
            <a:xfrm>
              <a:off x="0" y="6339806"/>
              <a:ext cx="9144000" cy="533135"/>
            </a:xfrm>
            <a:prstGeom prst="rect">
              <a:avLst/>
            </a:prstGeom>
            <a:solidFill>
              <a:srgbClr val="102C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Kiran  TALELE     99870 30 881    </a:t>
              </a:r>
              <a:r>
                <a:rPr lang="en-US" sz="2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talelesir@gmail.com</a:t>
              </a:r>
              <a:endPara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1" name="Google Shape;1691;p88"/>
            <p:cNvSpPr txBox="1"/>
            <p:nvPr/>
          </p:nvSpPr>
          <p:spPr>
            <a:xfrm>
              <a:off x="8534400" y="6309659"/>
              <a:ext cx="609600" cy="55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2800" b="1">
                  <a:solidFill>
                    <a:srgbClr val="FFC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76</a:t>
              </a:fld>
              <a:r>
                <a:rPr lang="en-US" sz="24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28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692" name="Google Shape;169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" y="876300"/>
            <a:ext cx="90170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838200"/>
            <a:ext cx="8393113" cy="5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2057400"/>
            <a:ext cx="60579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838200" y="1371600"/>
            <a:ext cx="78105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 is Contrast Stretching Tx function such that,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76200" y="-228600"/>
            <a:ext cx="6629400" cy="16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Mathematically,</a:t>
            </a:r>
            <a:endParaRPr/>
          </a:p>
          <a:p>
            <a:pPr marL="0" marR="0" lvl="0" indent="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defined as   </a:t>
            </a:r>
            <a:r>
              <a:rPr lang="en-US" sz="3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S= T(r) </a:t>
            </a:r>
            <a:endParaRPr sz="5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6" name="Google Shape;186;p20"/>
          <p:cNvGrpSpPr/>
          <p:nvPr/>
        </p:nvGrpSpPr>
        <p:grpSpPr>
          <a:xfrm>
            <a:off x="0" y="2667000"/>
            <a:ext cx="3810000" cy="3522663"/>
            <a:chOff x="-174625" y="1958984"/>
            <a:chExt cx="4365625" cy="4439856"/>
          </a:xfrm>
        </p:grpSpPr>
        <p:grpSp>
          <p:nvGrpSpPr>
            <p:cNvPr id="187" name="Google Shape;187;p20"/>
            <p:cNvGrpSpPr/>
            <p:nvPr/>
          </p:nvGrpSpPr>
          <p:grpSpPr>
            <a:xfrm>
              <a:off x="762166" y="3029431"/>
              <a:ext cx="2895865" cy="2819177"/>
              <a:chOff x="1066966" y="1676881"/>
              <a:chExt cx="2895865" cy="2819178"/>
            </a:xfrm>
          </p:grpSpPr>
          <p:cxnSp>
            <p:nvCxnSpPr>
              <p:cNvPr id="188" name="Google Shape;188;p20"/>
              <p:cNvCxnSpPr/>
              <p:nvPr/>
            </p:nvCxnSpPr>
            <p:spPr>
              <a:xfrm>
                <a:off x="1066966" y="4496059"/>
                <a:ext cx="2895865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189" name="Google Shape;189;p20"/>
              <p:cNvCxnSpPr/>
              <p:nvPr/>
            </p:nvCxnSpPr>
            <p:spPr>
              <a:xfrm rot="10800000">
                <a:off x="1066966" y="1676881"/>
                <a:ext cx="0" cy="2819178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190" name="Google Shape;190;p20"/>
              <p:cNvCxnSpPr/>
              <p:nvPr/>
            </p:nvCxnSpPr>
            <p:spPr>
              <a:xfrm>
                <a:off x="1066966" y="2133072"/>
                <a:ext cx="23628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" name="Google Shape;191;p20"/>
              <p:cNvCxnSpPr/>
              <p:nvPr/>
            </p:nvCxnSpPr>
            <p:spPr>
              <a:xfrm>
                <a:off x="1066966" y="2743327"/>
                <a:ext cx="23628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" name="Google Shape;192;p20"/>
              <p:cNvCxnSpPr/>
              <p:nvPr/>
            </p:nvCxnSpPr>
            <p:spPr>
              <a:xfrm>
                <a:off x="1066966" y="3429614"/>
                <a:ext cx="236289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" name="Google Shape;193;p20"/>
              <p:cNvCxnSpPr/>
              <p:nvPr/>
            </p:nvCxnSpPr>
            <p:spPr>
              <a:xfrm rot="10800000">
                <a:off x="1752733" y="2133072"/>
                <a:ext cx="0" cy="2362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" name="Google Shape;194;p20"/>
              <p:cNvCxnSpPr/>
              <p:nvPr/>
            </p:nvCxnSpPr>
            <p:spPr>
              <a:xfrm rot="10800000">
                <a:off x="2560373" y="2133072"/>
                <a:ext cx="0" cy="2362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20"/>
              <p:cNvCxnSpPr/>
              <p:nvPr/>
            </p:nvCxnSpPr>
            <p:spPr>
              <a:xfrm rot="10800000">
                <a:off x="3429860" y="2133072"/>
                <a:ext cx="0" cy="2362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96" name="Google Shape;196;p20"/>
            <p:cNvCxnSpPr/>
            <p:nvPr/>
          </p:nvCxnSpPr>
          <p:spPr>
            <a:xfrm rot="10800000" flipH="1">
              <a:off x="2264669" y="3519636"/>
              <a:ext cx="914962" cy="610256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97" name="Google Shape;197;p20"/>
            <p:cNvCxnSpPr/>
            <p:nvPr/>
          </p:nvCxnSpPr>
          <p:spPr>
            <a:xfrm rot="10800000" flipH="1">
              <a:off x="1478856" y="4141897"/>
              <a:ext cx="760346" cy="610254"/>
            </a:xfrm>
            <a:prstGeom prst="straightConnector1">
              <a:avLst/>
            </a:prstGeom>
            <a:noFill/>
            <a:ln w="57150" cap="flat" cmpd="sng">
              <a:solidFill>
                <a:srgbClr val="21FF0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98" name="Google Shape;198;p20"/>
            <p:cNvCxnSpPr/>
            <p:nvPr/>
          </p:nvCxnSpPr>
          <p:spPr>
            <a:xfrm rot="10800000" flipH="1">
              <a:off x="762166" y="4782164"/>
              <a:ext cx="685766" cy="1066445"/>
            </a:xfrm>
            <a:prstGeom prst="straightConnector1">
              <a:avLst/>
            </a:prstGeom>
            <a:noFill/>
            <a:ln w="57150" cap="flat" cmpd="sng">
              <a:solidFill>
                <a:srgbClr val="FC04EB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9" name="Google Shape;199;p20"/>
            <p:cNvSpPr/>
            <p:nvPr/>
          </p:nvSpPr>
          <p:spPr>
            <a:xfrm>
              <a:off x="523875" y="1958984"/>
              <a:ext cx="533400" cy="99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657600" y="5286375"/>
              <a:ext cx="533400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</a:t>
              </a:r>
              <a:endParaRPr sz="5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685800" y="5816977"/>
              <a:ext cx="3162299" cy="5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a       b   </a:t>
              </a: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174625" y="3324440"/>
              <a:ext cx="936625" cy="3006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(L-1)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</p:txBody>
        </p:sp>
      </p:grpSp>
      <p:pic>
        <p:nvPicPr>
          <p:cNvPr id="203" name="Google Shape;203;p20" descr="contrast_stretch_src2-4-2007-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4114800"/>
            <a:ext cx="2133600" cy="212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 descr="contrast_stretch_dst2-4-2007-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8925" y="4114800"/>
            <a:ext cx="2120900" cy="2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4184650" y="6248400"/>
            <a:ext cx="21399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705600" y="6248400"/>
            <a:ext cx="21399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152400" y="184150"/>
            <a:ext cx="9144000" cy="301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00080"/>
                </a:solidFill>
                <a:latin typeface="Cambria"/>
                <a:ea typeface="Cambria"/>
                <a:cs typeface="Cambria"/>
                <a:sym typeface="Cambria"/>
              </a:rPr>
              <a:t>Ex.  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Obtain the gray level transformation function that 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 Antiqua"/>
              <a:buChar char="•"/>
            </a:pPr>
            <a:r>
              <a:rPr lang="en-US" sz="3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Stretches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gray scale range [0, 10] into  [0, 15]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/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 Antiqua"/>
              <a:buChar char="•"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Shifts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the range [10,20] to [15,25]  and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-2032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 Antiqua"/>
              <a:buChar char="•"/>
            </a:pPr>
            <a:r>
              <a:rPr lang="en-US" sz="3200" b="1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 Compresses</a:t>
            </a: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the range [20,30]  into   [25,30].  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102C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Kiran  TALELE     99870  30 881   talelesir@gmail.com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8534400" y="6294438"/>
            <a:ext cx="609600" cy="55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4843</Words>
  <Application>Microsoft Office PowerPoint</Application>
  <PresentationFormat>On-screen Show (4:3)</PresentationFormat>
  <Paragraphs>1576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Times New Roman</vt:lpstr>
      <vt:lpstr>Merriweather Sans</vt:lpstr>
      <vt:lpstr>Verdana</vt:lpstr>
      <vt:lpstr>Cambria</vt:lpstr>
      <vt:lpstr>Book Antiqua</vt:lpstr>
      <vt:lpstr>Calibri</vt:lpstr>
      <vt:lpstr>Arial</vt:lpstr>
      <vt:lpstr>Times</vt:lpstr>
      <vt:lpstr>Noto Sans Symbols</vt:lpstr>
      <vt:lpstr>Office Theme</vt:lpstr>
      <vt:lpstr>PowerPoint Presentation</vt:lpstr>
      <vt:lpstr>PowerPoint Presentation</vt:lpstr>
      <vt:lpstr> Objective :  </vt:lpstr>
      <vt:lpstr>PowerPoint Presentation</vt:lpstr>
      <vt:lpstr>Basic Gray Level Transformations using Zero Memory Point Operations</vt:lpstr>
      <vt:lpstr>[1] Contrast Stretching Transformaton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[2] Clipping and Thresholding</vt:lpstr>
      <vt:lpstr>Clipping . . . </vt:lpstr>
      <vt:lpstr>Thresholding . . . </vt:lpstr>
      <vt:lpstr>Q4 Given Image F and Transformation Function.      (a) Obtain the new image.       (b) Plot Histogram of input &amp; output Image       (c) Compare the histograms of I/O image. </vt:lpstr>
      <vt:lpstr>(a) Obtain the new image Solution : To obtain New Image</vt:lpstr>
      <vt:lpstr>PowerPoint Presentation</vt:lpstr>
      <vt:lpstr>PowerPoint Presentation</vt:lpstr>
      <vt:lpstr>PowerPoint Presentation</vt:lpstr>
      <vt:lpstr>PowerPoint Presentation</vt:lpstr>
      <vt:lpstr>(b) To plot Histogram</vt:lpstr>
      <vt:lpstr>PowerPoint Presentation</vt:lpstr>
      <vt:lpstr>PowerPoint Presentation</vt:lpstr>
      <vt:lpstr>(c) Compare of Input and Output image Histogram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Thresholding Transformation</vt:lpstr>
      <vt:lpstr>[3] Digital Negative</vt:lpstr>
      <vt:lpstr>PowerPoint Presentation</vt:lpstr>
      <vt:lpstr>PowerPoint Presentation</vt:lpstr>
      <vt:lpstr>[4] LOG Transformation</vt:lpstr>
      <vt:lpstr>(ii) Graphically,</vt:lpstr>
      <vt:lpstr>Q6   Given Image F,  Obtain the new image using            LOG Transformation.</vt:lpstr>
      <vt:lpstr>Sol :   Let  S = T(r)</vt:lpstr>
      <vt:lpstr>[5] Power Law  Transformation</vt:lpstr>
      <vt:lpstr>PowerPoint Presentation</vt:lpstr>
      <vt:lpstr>Q6.   For the  image given below perform the operation  S = r2</vt:lpstr>
      <vt:lpstr>Step-1  : Find Normalized Input Pixel values</vt:lpstr>
      <vt:lpstr>Step-1  : Find Normalized Input Pixel values</vt:lpstr>
      <vt:lpstr>Step-3 :  Find De-normalized output Pixel values</vt:lpstr>
      <vt:lpstr>Application : Gamma Correction</vt:lpstr>
      <vt:lpstr>Gamma Correction</vt:lpstr>
      <vt:lpstr>Image Enhancement by PLT </vt:lpstr>
      <vt:lpstr>[6]  Intensity Level Slicing</vt:lpstr>
      <vt:lpstr>PowerPoint Presentation</vt:lpstr>
      <vt:lpstr>Q7.   For the  image given below perform the Intensity Level Slicing for a = 2 and b = 5 with background and without background </vt:lpstr>
      <vt:lpstr>PowerPoint Presentation</vt:lpstr>
      <vt:lpstr>PowerPoint Presentation</vt:lpstr>
      <vt:lpstr>PowerPoint Presentation</vt:lpstr>
      <vt:lpstr>PowerPoint Presentation</vt:lpstr>
      <vt:lpstr>[7]  Bit Level Slicing</vt:lpstr>
      <vt:lpstr>Ex.  Consider 3 bit image with r = [b2, b1, b0 ]  and  L-1 = 7</vt:lpstr>
      <vt:lpstr>Dr. Kiran TALELE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Nathan Cardoso</cp:lastModifiedBy>
  <cp:revision>1</cp:revision>
  <dcterms:modified xsi:type="dcterms:W3CDTF">2023-11-22T19:05:05Z</dcterms:modified>
</cp:coreProperties>
</file>